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6"/>
  </p:notesMasterIdLst>
  <p:sldIdLst>
    <p:sldId id="256" r:id="rId2"/>
    <p:sldId id="278" r:id="rId3"/>
    <p:sldId id="299" r:id="rId4"/>
    <p:sldId id="279" r:id="rId5"/>
    <p:sldId id="311" r:id="rId6"/>
    <p:sldId id="282" r:id="rId7"/>
    <p:sldId id="280" r:id="rId8"/>
    <p:sldId id="281" r:id="rId9"/>
    <p:sldId id="283" r:id="rId10"/>
    <p:sldId id="300" r:id="rId11"/>
    <p:sldId id="321" r:id="rId12"/>
    <p:sldId id="325" r:id="rId13"/>
    <p:sldId id="448" r:id="rId14"/>
    <p:sldId id="447" r:id="rId15"/>
    <p:sldId id="446" r:id="rId16"/>
    <p:sldId id="322" r:id="rId17"/>
    <p:sldId id="384" r:id="rId18"/>
    <p:sldId id="385" r:id="rId19"/>
    <p:sldId id="453" r:id="rId20"/>
    <p:sldId id="454" r:id="rId21"/>
    <p:sldId id="312" r:id="rId22"/>
    <p:sldId id="332" r:id="rId23"/>
    <p:sldId id="331" r:id="rId24"/>
    <p:sldId id="440" r:id="rId25"/>
    <p:sldId id="301" r:id="rId26"/>
    <p:sldId id="317" r:id="rId27"/>
    <p:sldId id="302" r:id="rId28"/>
    <p:sldId id="314" r:id="rId29"/>
    <p:sldId id="315" r:id="rId30"/>
    <p:sldId id="416" r:id="rId31"/>
    <p:sldId id="449" r:id="rId32"/>
    <p:sldId id="336" r:id="rId33"/>
    <p:sldId id="452" r:id="rId34"/>
    <p:sldId id="337" r:id="rId35"/>
    <p:sldId id="366" r:id="rId36"/>
    <p:sldId id="455" r:id="rId37"/>
    <p:sldId id="365" r:id="rId38"/>
    <p:sldId id="338" r:id="rId39"/>
    <p:sldId id="316" r:id="rId40"/>
    <p:sldId id="423" r:id="rId41"/>
    <p:sldId id="328" r:id="rId42"/>
    <p:sldId id="378" r:id="rId43"/>
    <p:sldId id="420" r:id="rId44"/>
    <p:sldId id="418" r:id="rId45"/>
    <p:sldId id="417" r:id="rId46"/>
    <p:sldId id="375" r:id="rId47"/>
    <p:sldId id="377" r:id="rId48"/>
    <p:sldId id="376" r:id="rId49"/>
    <p:sldId id="374" r:id="rId50"/>
    <p:sldId id="373" r:id="rId51"/>
    <p:sldId id="319" r:id="rId52"/>
    <p:sldId id="381" r:id="rId53"/>
    <p:sldId id="303" r:id="rId54"/>
    <p:sldId id="371" r:id="rId55"/>
    <p:sldId id="450" r:id="rId56"/>
    <p:sldId id="386" r:id="rId57"/>
    <p:sldId id="327" r:id="rId58"/>
    <p:sldId id="451" r:id="rId59"/>
    <p:sldId id="425" r:id="rId60"/>
    <p:sldId id="318" r:id="rId61"/>
    <p:sldId id="304" r:id="rId62"/>
    <p:sldId id="305" r:id="rId63"/>
    <p:sldId id="326" r:id="rId64"/>
    <p:sldId id="393" r:id="rId65"/>
    <p:sldId id="333" r:id="rId66"/>
    <p:sldId id="334" r:id="rId67"/>
    <p:sldId id="387" r:id="rId68"/>
    <p:sldId id="329" r:id="rId69"/>
    <p:sldId id="330" r:id="rId70"/>
    <p:sldId id="372" r:id="rId71"/>
    <p:sldId id="335" r:id="rId72"/>
    <p:sldId id="434" r:id="rId73"/>
    <p:sldId id="435" r:id="rId74"/>
    <p:sldId id="436" r:id="rId75"/>
    <p:sldId id="437" r:id="rId76"/>
    <p:sldId id="438" r:id="rId77"/>
    <p:sldId id="383" r:id="rId78"/>
    <p:sldId id="439" r:id="rId79"/>
    <p:sldId id="306" r:id="rId80"/>
    <p:sldId id="324" r:id="rId81"/>
    <p:sldId id="307" r:id="rId82"/>
    <p:sldId id="308" r:id="rId83"/>
    <p:sldId id="442" r:id="rId84"/>
    <p:sldId id="320" r:id="rId85"/>
    <p:sldId id="419" r:id="rId86"/>
    <p:sldId id="388" r:id="rId87"/>
    <p:sldId id="380" r:id="rId88"/>
    <p:sldId id="426" r:id="rId89"/>
    <p:sldId id="431" r:id="rId90"/>
    <p:sldId id="424" r:id="rId91"/>
    <p:sldId id="428" r:id="rId92"/>
    <p:sldId id="421" r:id="rId93"/>
    <p:sldId id="382" r:id="rId94"/>
    <p:sldId id="389" r:id="rId95"/>
    <p:sldId id="390" r:id="rId96"/>
    <p:sldId id="391" r:id="rId97"/>
    <p:sldId id="441" r:id="rId98"/>
    <p:sldId id="392" r:id="rId99"/>
    <p:sldId id="404" r:id="rId100"/>
    <p:sldId id="394" r:id="rId101"/>
    <p:sldId id="432" r:id="rId102"/>
    <p:sldId id="395" r:id="rId103"/>
    <p:sldId id="396" r:id="rId104"/>
    <p:sldId id="397" r:id="rId105"/>
    <p:sldId id="398" r:id="rId106"/>
    <p:sldId id="399" r:id="rId107"/>
    <p:sldId id="400" r:id="rId108"/>
    <p:sldId id="401" r:id="rId109"/>
    <p:sldId id="405" r:id="rId110"/>
    <p:sldId id="402" r:id="rId111"/>
    <p:sldId id="415" r:id="rId112"/>
    <p:sldId id="403" r:id="rId113"/>
    <p:sldId id="406" r:id="rId114"/>
    <p:sldId id="407" r:id="rId115"/>
    <p:sldId id="408" r:id="rId116"/>
    <p:sldId id="409" r:id="rId117"/>
    <p:sldId id="410" r:id="rId118"/>
    <p:sldId id="411" r:id="rId119"/>
    <p:sldId id="433" r:id="rId120"/>
    <p:sldId id="427" r:id="rId121"/>
    <p:sldId id="412" r:id="rId122"/>
    <p:sldId id="429" r:id="rId123"/>
    <p:sldId id="413" r:id="rId124"/>
    <p:sldId id="414" r:id="rId125"/>
    <p:sldId id="422" r:id="rId126"/>
    <p:sldId id="430" r:id="rId127"/>
    <p:sldId id="444" r:id="rId128"/>
    <p:sldId id="443" r:id="rId129"/>
    <p:sldId id="310" r:id="rId130"/>
    <p:sldId id="445" r:id="rId131"/>
    <p:sldId id="323" r:id="rId132"/>
    <p:sldId id="367" r:id="rId133"/>
    <p:sldId id="370" r:id="rId134"/>
    <p:sldId id="298" r:id="rId135"/>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4" autoAdjust="0"/>
    <p:restoredTop sz="91013"/>
  </p:normalViewPr>
  <p:slideViewPr>
    <p:cSldViewPr snapToGrid="0">
      <p:cViewPr varScale="1">
        <p:scale>
          <a:sx n="95" d="100"/>
          <a:sy n="95" d="100"/>
        </p:scale>
        <p:origin x="5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FF5F4DC5-BE39-D942-A70B-5A6FFE3E468A}" type="datetimeFigureOut">
              <a:rPr kumimoji="1" lang="zh-CN" altLang="en-US" smtClean="0"/>
              <a:t>2020/5/2</a:t>
            </a:fld>
            <a:endParaRPr kumimoji="1"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EAB352A5-2C8A-DB4C-AE34-2C5565E4D354}" type="slidenum">
              <a:rPr kumimoji="1" lang="zh-CN" altLang="en-US" smtClean="0"/>
              <a:t>‹#›</a:t>
            </a:fld>
            <a:endParaRPr kumimoji="1" lang="zh-CN" altLang="en-US"/>
          </a:p>
        </p:txBody>
      </p:sp>
    </p:spTree>
    <p:extLst>
      <p:ext uri="{BB962C8B-B14F-4D97-AF65-F5344CB8AC3E}">
        <p14:creationId xmlns:p14="http://schemas.microsoft.com/office/powerpoint/2010/main" val="425473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qdpma.com/ServerSystems/DRAM.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ooks.google.com.hk/books?id=w9XBBAAAQBAJ&amp;pg=PA87&amp;lpg=PA87&amp;dq=GDDR3+bank+group&amp;source=bl&amp;ots=otY1K8Ge8f&amp;sig=ACfU3U13MPmgeUJffQiGqJxtn9mnrvaUZg&amp;hl=en&amp;sa=X&amp;ved=2ahUKEwiOlu7Cu9znAhXPCuwKHRW-Bn4Q6AEwDnoECAoQAQ#v=onepage&amp;q=GDDR3%20bank%20group&amp;f=false"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34</a:t>
            </a:fld>
            <a:endParaRPr kumimoji="1" lang="zh-CN" altLang="en-US"/>
          </a:p>
        </p:txBody>
      </p:sp>
    </p:spTree>
    <p:extLst>
      <p:ext uri="{BB962C8B-B14F-4D97-AF65-F5344CB8AC3E}">
        <p14:creationId xmlns:p14="http://schemas.microsoft.com/office/powerpoint/2010/main" val="1440341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http://www.qdpma.com/ServerSystems/DRAM.html</a:t>
            </a:r>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50</a:t>
            </a:fld>
            <a:endParaRPr kumimoji="1" lang="zh-CN" altLang="en-US"/>
          </a:p>
        </p:txBody>
      </p:sp>
    </p:spTree>
    <p:extLst>
      <p:ext uri="{BB962C8B-B14F-4D97-AF65-F5344CB8AC3E}">
        <p14:creationId xmlns:p14="http://schemas.microsoft.com/office/powerpoint/2010/main" val="68168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54</a:t>
            </a:fld>
            <a:endParaRPr kumimoji="1" lang="zh-CN" altLang="en-US"/>
          </a:p>
        </p:txBody>
      </p:sp>
    </p:spTree>
    <p:extLst>
      <p:ext uri="{BB962C8B-B14F-4D97-AF65-F5344CB8AC3E}">
        <p14:creationId xmlns:p14="http://schemas.microsoft.com/office/powerpoint/2010/main" val="139679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hlinkClick r:id="rId3"/>
              </a:rPr>
              <a:t>https://books.google.com.hk/books?id=w9XBBAAAQBAJ&amp;pg=PA87&amp;lpg=PA87&amp;dq=GDDR3+bank+group&amp;source=bl&amp;ots=otY1K8Ge8f&amp;sig=ACfU3U13MPmgeUJffQiGqJxtn9mnrvaUZg&amp;hl=en&amp;sa=X&amp;ved=2ahUKEwiOlu7Cu9znAhXPCuwKHRW-Bn4Q6AEwDnoECAoQAQ#v=onepage&amp;q=GDDR3%20bank%20group&amp;f=false</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59</a:t>
            </a:fld>
            <a:endParaRPr kumimoji="1" lang="zh-CN" altLang="en-US"/>
          </a:p>
        </p:txBody>
      </p:sp>
    </p:spTree>
    <p:extLst>
      <p:ext uri="{BB962C8B-B14F-4D97-AF65-F5344CB8AC3E}">
        <p14:creationId xmlns:p14="http://schemas.microsoft.com/office/powerpoint/2010/main" val="1692668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2020/5/2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900004"/>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365337"/>
            <a:ext cx="10515600" cy="481162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2020/5/2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s://en.wikipedia.org/wiki/Synchronous_dynamic_random-access_memory#Interrupting_a_read_burst"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s://www.futureplus.com/jedec-ddr4-revision-b-spec-whats-different/"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en.wikipedia.org/wiki/Three-dimensional_integrated_circuit" TargetMode="External"/><Relationship Id="rId7" Type="http://schemas.openxmlformats.org/officeDocument/2006/relationships/hyperlink" Target="https://en.wikipedia.org/wiki/SK_Hynix" TargetMode="External"/><Relationship Id="rId2" Type="http://schemas.openxmlformats.org/officeDocument/2006/relationships/hyperlink" Target="https://en.wikipedia.org/wiki/Random-access_memory" TargetMode="External"/><Relationship Id="rId1" Type="http://schemas.openxmlformats.org/officeDocument/2006/relationships/slideLayout" Target="../slideLayouts/slideLayout2.xml"/><Relationship Id="rId6" Type="http://schemas.openxmlformats.org/officeDocument/2006/relationships/hyperlink" Target="https://en.wikipedia.org/wiki/Advanced_Micro_Devices" TargetMode="External"/><Relationship Id="rId5" Type="http://schemas.openxmlformats.org/officeDocument/2006/relationships/hyperlink" Target="https://en.wikipedia.org/wiki/Samsung_Electronics" TargetMode="External"/><Relationship Id="rId4" Type="http://schemas.openxmlformats.org/officeDocument/2006/relationships/hyperlink" Target="https://en.wikipedia.org/wiki/Synchronous_dynamic_random-access_memory"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Through-silicon_via" TargetMode="External"/><Relationship Id="rId2" Type="http://schemas.openxmlformats.org/officeDocument/2006/relationships/hyperlink" Target="https://en.wikipedia.org/wiki/Random-access_memory" TargetMode="External"/><Relationship Id="rId1" Type="http://schemas.openxmlformats.org/officeDocument/2006/relationships/slideLayout" Target="../slideLayouts/slideLayout2.xml"/><Relationship Id="rId4" Type="http://schemas.openxmlformats.org/officeDocument/2006/relationships/hyperlink" Target="https://en.wikipedia.org/wiki/High_Bandwidth_Memor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en.wikipedia.org/wiki/JEDEC"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en.wikipedia.org/wiki/Memory_controller"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computerhope.com/jargon/w/write.htm" TargetMode="External"/><Relationship Id="rId3" Type="http://schemas.openxmlformats.org/officeDocument/2006/relationships/image" Target="../media/image4.svg"/><Relationship Id="rId7" Type="http://schemas.openxmlformats.org/officeDocument/2006/relationships/hyperlink" Target="https://www.computerhope.com/jargon/r/read.htm"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computerhope.com/jargon/s/sdram.htm" TargetMode="External"/><Relationship Id="rId11" Type="http://schemas.openxmlformats.org/officeDocument/2006/relationships/hyperlink" Target="https://www.computerhope.com/jargon/m/mhz.htm" TargetMode="External"/><Relationship Id="rId5" Type="http://schemas.openxmlformats.org/officeDocument/2006/relationships/hyperlink" Target="https://www.computerhope.com/jargon/c/clock.htm" TargetMode="External"/><Relationship Id="rId10" Type="http://schemas.openxmlformats.org/officeDocument/2006/relationships/hyperlink" Target="https://www.computerhope.com/jargon/f/fsb.htm" TargetMode="External"/><Relationship Id="rId4" Type="http://schemas.openxmlformats.org/officeDocument/2006/relationships/hyperlink" Target="https://www.computerhope.com/jargon/d/dram.htm" TargetMode="External"/><Relationship Id="rId9" Type="http://schemas.openxmlformats.org/officeDocument/2006/relationships/hyperlink" Target="https://www.computerhope.com/jargon/c/compinst.htm"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hyperlink" Target="https://en.wikipedia.org/wiki/Integrated_circuit" TargetMode="External"/><Relationship Id="rId7" Type="http://schemas.openxmlformats.org/officeDocument/2006/relationships/hyperlink" Target="https://en.wikipedia.org/wiki/Server_(computing)" TargetMode="External"/><Relationship Id="rId2" Type="http://schemas.openxmlformats.org/officeDocument/2006/relationships/hyperlink" Target="https://en.wikipedia.org/wiki/Dynamic_random-access_memory" TargetMode="External"/><Relationship Id="rId1" Type="http://schemas.openxmlformats.org/officeDocument/2006/relationships/slideLayout" Target="../slideLayouts/slideLayout2.xml"/><Relationship Id="rId6" Type="http://schemas.openxmlformats.org/officeDocument/2006/relationships/hyperlink" Target="https://en.wikipedia.org/wiki/Workstation" TargetMode="External"/><Relationship Id="rId5" Type="http://schemas.openxmlformats.org/officeDocument/2006/relationships/hyperlink" Target="https://en.wikipedia.org/wiki/Personal_computer" TargetMode="External"/><Relationship Id="rId4" Type="http://schemas.openxmlformats.org/officeDocument/2006/relationships/hyperlink" Target="https://en.wikipedia.org/wiki/Printed_circuit_board"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searchdatacenter.techtarget.com/definition/blade-server" TargetMode="External"/><Relationship Id="rId2" Type="http://schemas.openxmlformats.org/officeDocument/2006/relationships/hyperlink" Target="https://whatis.techtarget.com/definition/soft-error"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ctrTitle"/>
          </p:nvPr>
        </p:nvSpPr>
        <p:spPr>
          <a:xfrm>
            <a:off x="838199" y="4525347"/>
            <a:ext cx="6801321" cy="1737360"/>
          </a:xfrm>
        </p:spPr>
        <p:txBody>
          <a:bodyPr anchor="ctr">
            <a:normAutofit/>
          </a:bodyPr>
          <a:lstStyle/>
          <a:p>
            <a:pPr algn="r"/>
            <a:r>
              <a:rPr lang="en-US" altLang="zh-CN" dirty="0"/>
              <a:t>The History of DRAM Technology</a:t>
            </a:r>
            <a:endParaRPr lang="en-US" altLang="zh-CN"/>
          </a:p>
        </p:txBody>
      </p:sp>
      <p:sp>
        <p:nvSpPr>
          <p:cNvPr id="3" name="副标题 2"/>
          <p:cNvSpPr>
            <a:spLocks noGrp="1"/>
          </p:cNvSpPr>
          <p:nvPr>
            <p:ph type="subTitle" idx="1"/>
          </p:nvPr>
        </p:nvSpPr>
        <p:spPr>
          <a:xfrm>
            <a:off x="7961258" y="4525347"/>
            <a:ext cx="3258675" cy="1737360"/>
          </a:xfrm>
        </p:spPr>
        <p:txBody>
          <a:bodyPr anchor="ctr">
            <a:normAutofit/>
          </a:bodyPr>
          <a:lstStyle/>
          <a:p>
            <a:pPr algn="l"/>
            <a:endParaRPr lang="en-US" altLang="zh-CN" dirty="0"/>
          </a:p>
          <a:p>
            <a:pPr algn="l"/>
            <a:r>
              <a:rPr lang="en-US" altLang="zh-CN" dirty="0" err="1"/>
              <a:t>Xixi</a:t>
            </a:r>
            <a:r>
              <a:rPr lang="en-US" altLang="zh-CN" dirty="0"/>
              <a:t> Chen</a:t>
            </a:r>
          </a:p>
          <a:p>
            <a:pPr algn="l"/>
            <a:r>
              <a:rPr lang="en-US" altLang="zh-CN" dirty="0"/>
              <a:t>2020-04-11</a:t>
            </a:r>
          </a:p>
        </p:txBody>
      </p:sp>
      <p:sp>
        <p:nvSpPr>
          <p:cNvPr id="10" name="Oval 9"/>
          <p:cNvSpPr>
            <a:spLocks noGrp="1" noRot="1" noChangeAspect="1" noMove="1" noResize="1" noEditPoints="1" noAdjustHandles="1" noChangeArrowheads="1" noChangeShapeType="1" noTextEdit="1"/>
          </p:cNvSpPr>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a:spLocks noGrp="1" noRot="1" noChangeAspect="1" noMove="1" noResize="1" noEditPoints="1" noAdjustHandles="1" noChangeArrowheads="1" noChangeShapeType="1" noTextEdit="1"/>
          </p:cNvSpPr>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a:spLocks noGrp="1" noRot="1" noChangeAspect="1" noMove="1" noResize="1" noEditPoints="1" noAdjustHandles="1" noChangeArrowheads="1" noChangeShapeType="1" noTextEdit="1"/>
          </p:cNvSpPr>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p:cNvSpPr>
            <a:spLocks noGrp="1" noRot="1" noChangeAspect="1" noMove="1" noResize="1" noEditPoints="1" noAdjustHandles="1" noChangeArrowheads="1" noChangeShapeType="1" noTextEdit="1"/>
          </p:cNvSpPr>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p:cNvCxnSpPr>
            <a:cxnSpLocks noGrp="1" noRot="1" noChangeAspect="1" noMove="1" noResize="1" noEditPoints="1" noAdjustHandles="1" noChangeArrowheads="1" noChangeShapeType="1"/>
          </p:cNvCxnSpPr>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409710" y="635715"/>
            <a:ext cx="11142208" cy="2482136"/>
            <a:chOff x="409710" y="635715"/>
            <a:chExt cx="11142208" cy="2482136"/>
          </a:xfrm>
        </p:grpSpPr>
        <p:sp>
          <p:nvSpPr>
            <p:cNvPr id="12"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3"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Rectangle 15"/>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r>
              <a:rPr lang="en-US" altLang="zh-CN" sz="2800">
                <a:solidFill>
                  <a:srgbClr val="FFFFFF"/>
                </a:solidFill>
                <a:sym typeface="+mn-ea"/>
              </a:rPr>
              <a:t>Random</a:t>
            </a:r>
            <a:r>
              <a:rPr lang="zh-CN" altLang="en-US" sz="2800">
                <a:solidFill>
                  <a:srgbClr val="FFFFFF"/>
                </a:solidFill>
                <a:sym typeface="+mn-ea"/>
              </a:rPr>
              <a:t> </a:t>
            </a:r>
            <a:r>
              <a:rPr lang="en-US" altLang="zh-CN" sz="2800">
                <a:solidFill>
                  <a:srgbClr val="FFFFFF"/>
                </a:solidFill>
                <a:sym typeface="+mn-ea"/>
              </a:rPr>
              <a:t>Access</a:t>
            </a:r>
            <a:r>
              <a:rPr lang="zh-CN" altLang="en-US" sz="2800">
                <a:solidFill>
                  <a:srgbClr val="FFFFFF"/>
                </a:solidFill>
                <a:sym typeface="+mn-ea"/>
              </a:rPr>
              <a:t> </a:t>
            </a:r>
            <a:r>
              <a:rPr lang="en-US" altLang="zh-CN" sz="2800">
                <a:solidFill>
                  <a:srgbClr val="FFFFFF"/>
                </a:solidFill>
                <a:sym typeface="+mn-ea"/>
              </a:rPr>
              <a:t>Memory</a:t>
            </a:r>
            <a:br>
              <a:rPr lang="en-US" altLang="zh-CN" sz="2800">
                <a:solidFill>
                  <a:srgbClr val="FFFFFF"/>
                </a:solidFill>
              </a:rPr>
            </a:br>
            <a:endParaRPr lang="zh-CN" altLang="en-US" sz="2800">
              <a:solidFill>
                <a:srgbClr val="FFFFFF"/>
              </a:solidFill>
            </a:endParaRPr>
          </a:p>
        </p:txBody>
      </p:sp>
      <p:sp>
        <p:nvSpPr>
          <p:cNvPr id="3" name="内容占位符 2"/>
          <p:cNvSpPr>
            <a:spLocks noGrp="1"/>
          </p:cNvSpPr>
          <p:nvPr>
            <p:ph idx="1"/>
          </p:nvPr>
        </p:nvSpPr>
        <p:spPr>
          <a:xfrm>
            <a:off x="1424904" y="2494450"/>
            <a:ext cx="3591939" cy="3563159"/>
          </a:xfrm>
        </p:spPr>
        <p:txBody>
          <a:bodyPr>
            <a:normAutofit/>
          </a:bodyPr>
          <a:lstStyle/>
          <a:p>
            <a:r>
              <a:rPr lang="en-US" altLang="zh-CN" sz="2400" dirty="0"/>
              <a:t>When</a:t>
            </a:r>
            <a:r>
              <a:rPr lang="zh-CN" altLang="en-US" sz="2400" dirty="0"/>
              <a:t> </a:t>
            </a:r>
            <a:r>
              <a:rPr lang="en-US" altLang="zh-CN" sz="2400" dirty="0"/>
              <a:t>Row</a:t>
            </a:r>
            <a:r>
              <a:rPr lang="zh-CN" altLang="en-US" sz="2400" dirty="0"/>
              <a:t> </a:t>
            </a:r>
            <a:r>
              <a:rPr lang="en-US" altLang="zh-CN" sz="2400" dirty="0"/>
              <a:t>and</a:t>
            </a:r>
            <a:r>
              <a:rPr lang="zh-CN" altLang="en-US" sz="2400" dirty="0"/>
              <a:t> </a:t>
            </a:r>
            <a:r>
              <a:rPr lang="en-US" altLang="zh-CN" sz="2400" dirty="0"/>
              <a:t>Column</a:t>
            </a:r>
            <a:r>
              <a:rPr lang="zh-CN" altLang="en-US" sz="2400" dirty="0"/>
              <a:t> </a:t>
            </a:r>
            <a:r>
              <a:rPr lang="en-US" altLang="zh-CN" sz="2400" dirty="0"/>
              <a:t>Address</a:t>
            </a:r>
            <a:r>
              <a:rPr lang="zh-CN" altLang="en-US" sz="2400" dirty="0"/>
              <a:t> </a:t>
            </a:r>
            <a:r>
              <a:rPr lang="en-US" altLang="zh-CN" sz="2400" dirty="0"/>
              <a:t>is</a:t>
            </a:r>
            <a:r>
              <a:rPr lang="zh-CN" altLang="en-US" sz="2400" dirty="0"/>
              <a:t> </a:t>
            </a:r>
            <a:r>
              <a:rPr lang="en-US" altLang="zh-CN" sz="2400" dirty="0"/>
              <a:t>fixed,</a:t>
            </a:r>
            <a:r>
              <a:rPr lang="zh-CN" altLang="en-US" sz="2400" dirty="0"/>
              <a:t> </a:t>
            </a:r>
            <a:r>
              <a:rPr lang="en-US" altLang="zh-CN" sz="2400" dirty="0"/>
              <a:t>the</a:t>
            </a:r>
            <a:r>
              <a:rPr lang="zh-CN" altLang="en-US" sz="2400" dirty="0"/>
              <a:t> </a:t>
            </a:r>
            <a:r>
              <a:rPr lang="en-US" altLang="zh-CN" sz="2400" dirty="0"/>
              <a:t>real</a:t>
            </a:r>
            <a:r>
              <a:rPr lang="zh-CN" altLang="en-US" sz="2400" dirty="0"/>
              <a:t> </a:t>
            </a:r>
            <a:r>
              <a:rPr lang="en-US" altLang="zh-CN" sz="2400" dirty="0"/>
              <a:t>address</a:t>
            </a:r>
            <a:r>
              <a:rPr lang="zh-CN" altLang="en-US" sz="2400" dirty="0"/>
              <a:t> </a:t>
            </a:r>
            <a:r>
              <a:rPr lang="en-US" altLang="zh-CN" sz="2400" dirty="0"/>
              <a:t>in</a:t>
            </a:r>
            <a:r>
              <a:rPr lang="zh-CN" altLang="en-US" sz="2400" dirty="0"/>
              <a:t> </a:t>
            </a:r>
            <a:r>
              <a:rPr lang="en-US" altLang="zh-CN" sz="2400" dirty="0"/>
              <a:t>dram</a:t>
            </a:r>
            <a:r>
              <a:rPr lang="zh-CN" altLang="en-US" sz="2400" dirty="0"/>
              <a:t> </a:t>
            </a:r>
            <a:r>
              <a:rPr lang="en-US" altLang="zh-CN" sz="2400" dirty="0"/>
              <a:t>array</a:t>
            </a:r>
            <a:r>
              <a:rPr lang="zh-CN" altLang="en-US" sz="2400" dirty="0"/>
              <a:t> </a:t>
            </a:r>
            <a:r>
              <a:rPr lang="en-US" altLang="zh-CN" sz="2400" dirty="0"/>
              <a:t>is</a:t>
            </a:r>
            <a:r>
              <a:rPr lang="zh-CN" altLang="en-US" sz="2400" dirty="0"/>
              <a:t> </a:t>
            </a:r>
            <a:r>
              <a:rPr lang="en-US" altLang="zh-CN" sz="2400" dirty="0"/>
              <a:t>confirmed.</a:t>
            </a:r>
          </a:p>
          <a:p>
            <a:r>
              <a:rPr lang="en-US" altLang="zh-CN" sz="2400" dirty="0"/>
              <a:t>It’s</a:t>
            </a:r>
            <a:r>
              <a:rPr lang="zh-CN" altLang="en-US" sz="2400" dirty="0"/>
              <a:t> </a:t>
            </a:r>
            <a:r>
              <a:rPr lang="en-US" altLang="zh-CN" sz="2400" dirty="0"/>
              <a:t>like</a:t>
            </a:r>
            <a:r>
              <a:rPr lang="zh-CN" altLang="en-US" sz="2400" dirty="0"/>
              <a:t> </a:t>
            </a:r>
            <a:r>
              <a:rPr lang="en-US" altLang="zh-CN" sz="2400" dirty="0"/>
              <a:t>Two-Dimension</a:t>
            </a:r>
            <a:r>
              <a:rPr lang="zh-CN" altLang="en-US" sz="2400" dirty="0"/>
              <a:t> </a:t>
            </a:r>
            <a:r>
              <a:rPr lang="en-US" altLang="zh-CN" sz="2400" dirty="0"/>
              <a:t>Array.</a:t>
            </a:r>
          </a:p>
          <a:p>
            <a:endParaRPr lang="zh-CN" altLang="en-US" sz="2400" dirty="0"/>
          </a:p>
        </p:txBody>
      </p:sp>
      <p:pic>
        <p:nvPicPr>
          <p:cNvPr id="4" name="图片 3" descr="地图上有字&#10;&#10;描述已自动生成"/>
          <p:cNvPicPr>
            <a:picLocks noChangeAspect="1"/>
          </p:cNvPicPr>
          <p:nvPr/>
        </p:nvPicPr>
        <p:blipFill rotWithShape="1">
          <a:blip r:embed="rId2"/>
          <a:srcRect l="2402" r="11341" b="-3"/>
          <a:stretch>
            <a:fillRect/>
          </a:stretch>
        </p:blipFill>
        <p:spPr>
          <a:xfrm>
            <a:off x="5113281" y="2301261"/>
            <a:ext cx="5803535" cy="4306209"/>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0E714-EDF5-E64A-9E8D-D788E77B972B}"/>
              </a:ext>
            </a:extLst>
          </p:cNvPr>
          <p:cNvSpPr>
            <a:spLocks noGrp="1"/>
          </p:cNvSpPr>
          <p:nvPr>
            <p:ph type="title"/>
          </p:nvPr>
        </p:nvSpPr>
        <p:spPr/>
        <p:txBody>
          <a:bodyPr/>
          <a:lstStyle/>
          <a:p>
            <a:r>
              <a:rPr kumimoji="1" lang="en-US" altLang="zh-CN" dirty="0"/>
              <a:t>Read</a:t>
            </a:r>
            <a:r>
              <a:rPr kumimoji="1" lang="zh-CN" altLang="en-US" dirty="0"/>
              <a:t> </a:t>
            </a:r>
            <a:r>
              <a:rPr kumimoji="1" lang="en-US" altLang="zh-CN" dirty="0"/>
              <a:t>Leveling</a:t>
            </a:r>
            <a:endParaRPr kumimoji="1" lang="zh-CN" altLang="en-US" dirty="0"/>
          </a:p>
        </p:txBody>
      </p:sp>
      <p:sp>
        <p:nvSpPr>
          <p:cNvPr id="3" name="内容占位符 2">
            <a:extLst>
              <a:ext uri="{FF2B5EF4-FFF2-40B4-BE49-F238E27FC236}">
                <a16:creationId xmlns:a16="http://schemas.microsoft.com/office/drawing/2014/main" id="{1A2999C6-3CB7-4040-80AD-25385B5211A0}"/>
              </a:ext>
            </a:extLst>
          </p:cNvPr>
          <p:cNvSpPr>
            <a:spLocks noGrp="1"/>
          </p:cNvSpPr>
          <p:nvPr>
            <p:ph idx="1"/>
          </p:nvPr>
        </p:nvSpPr>
        <p:spPr/>
        <p:txBody>
          <a:bodyPr>
            <a:normAutofit/>
          </a:bodyPr>
          <a:lstStyle/>
          <a:p>
            <a:r>
              <a:rPr kumimoji="1" lang="en-US" altLang="zh-CN" dirty="0"/>
              <a:t>DQ-DQS</a:t>
            </a:r>
            <a:r>
              <a:rPr kumimoji="1" lang="zh-CN" altLang="en-US" dirty="0"/>
              <a:t> </a:t>
            </a:r>
            <a:r>
              <a:rPr kumimoji="1" lang="en-US" altLang="zh-CN" dirty="0"/>
              <a:t>delay.</a:t>
            </a:r>
          </a:p>
          <a:p>
            <a:r>
              <a:rPr kumimoji="1" lang="en-US" altLang="zh-CN" dirty="0"/>
              <a:t>PC3:</a:t>
            </a:r>
          </a:p>
          <a:p>
            <a:pPr lvl="1"/>
            <a:r>
              <a:rPr lang="zh-CN" altLang="zh-CN" dirty="0"/>
              <a:t>Read leveling is a specification that adjusts the output skew from each DRAM on the controller side. Since DDR3 operates at high speed, correct data input may not be possible without timing adjustment.</a:t>
            </a:r>
          </a:p>
          <a:p>
            <a:pPr lvl="1"/>
            <a:r>
              <a:rPr lang="zh-CN" altLang="zh-CN" dirty="0"/>
              <a:t>In addition to the memory array, a ROM that retains specific data patterns is provided. The MPR function intended to assist the read leveling outputs data from the ROM.</a:t>
            </a:r>
          </a:p>
          <a:p>
            <a:pPr lvl="1"/>
            <a:r>
              <a:rPr lang="zh-CN" altLang="zh-CN" dirty="0"/>
              <a:t>The specific data patterns enable timing adjustment during READ operation. Note: To use MPR, the controller side must be compatible with MPR.</a:t>
            </a:r>
          </a:p>
          <a:p>
            <a:pPr lvl="1"/>
            <a:endParaRPr kumimoji="1" lang="zh-CN" altLang="en-US" dirty="0"/>
          </a:p>
        </p:txBody>
      </p:sp>
    </p:spTree>
    <p:extLst>
      <p:ext uri="{BB962C8B-B14F-4D97-AF65-F5344CB8AC3E}">
        <p14:creationId xmlns:p14="http://schemas.microsoft.com/office/powerpoint/2010/main" val="14302800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CA851-6FA9-044C-9170-3DC3C2AF8918}"/>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Leveling</a:t>
            </a:r>
            <a:endParaRPr kumimoji="1" lang="zh-CN" altLang="en-US" dirty="0"/>
          </a:p>
        </p:txBody>
      </p:sp>
      <p:sp>
        <p:nvSpPr>
          <p:cNvPr id="3" name="内容占位符 2">
            <a:extLst>
              <a:ext uri="{FF2B5EF4-FFF2-40B4-BE49-F238E27FC236}">
                <a16:creationId xmlns:a16="http://schemas.microsoft.com/office/drawing/2014/main" id="{317C0AAB-641F-414D-BED6-3FD3E9C9550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F5C62A7-69B2-AC40-AD02-19B4041279F3}"/>
              </a:ext>
            </a:extLst>
          </p:cNvPr>
          <p:cNvPicPr>
            <a:picLocks noChangeAspect="1"/>
          </p:cNvPicPr>
          <p:nvPr/>
        </p:nvPicPr>
        <p:blipFill>
          <a:blip r:embed="rId2"/>
          <a:stretch>
            <a:fillRect/>
          </a:stretch>
        </p:blipFill>
        <p:spPr>
          <a:xfrm>
            <a:off x="1425388" y="1649787"/>
            <a:ext cx="9054352" cy="4527176"/>
          </a:xfrm>
          <a:prstGeom prst="rect">
            <a:avLst/>
          </a:prstGeom>
        </p:spPr>
      </p:pic>
    </p:spTree>
    <p:extLst>
      <p:ext uri="{BB962C8B-B14F-4D97-AF65-F5344CB8AC3E}">
        <p14:creationId xmlns:p14="http://schemas.microsoft.com/office/powerpoint/2010/main" val="688265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F21F77-BB7B-5E4E-92CA-A462BFE5677B}"/>
              </a:ext>
            </a:extLst>
          </p:cNvPr>
          <p:cNvSpPr>
            <a:spLocks noGrp="1"/>
          </p:cNvSpPr>
          <p:nvPr>
            <p:ph type="title"/>
          </p:nvPr>
        </p:nvSpPr>
        <p:spPr/>
        <p:txBody>
          <a:bodyPr/>
          <a:lstStyle/>
          <a:p>
            <a:r>
              <a:rPr kumimoji="1" lang="en-US" altLang="zh-CN" dirty="0"/>
              <a:t>Burst</a:t>
            </a:r>
            <a:r>
              <a:rPr kumimoji="1" lang="zh-CN" altLang="en-US" dirty="0"/>
              <a:t> </a:t>
            </a:r>
            <a:r>
              <a:rPr kumimoji="1" lang="en-US" altLang="zh-CN" dirty="0"/>
              <a:t>Interrupt</a:t>
            </a:r>
            <a:endParaRPr kumimoji="1" lang="zh-CN" altLang="en-US" dirty="0"/>
          </a:p>
        </p:txBody>
      </p:sp>
      <p:sp>
        <p:nvSpPr>
          <p:cNvPr id="3" name="内容占位符 2">
            <a:extLst>
              <a:ext uri="{FF2B5EF4-FFF2-40B4-BE49-F238E27FC236}">
                <a16:creationId xmlns:a16="http://schemas.microsoft.com/office/drawing/2014/main" id="{16D4BAFC-2FDB-C54E-8F5D-EC7B44237B3D}"/>
              </a:ext>
            </a:extLst>
          </p:cNvPr>
          <p:cNvSpPr>
            <a:spLocks noGrp="1"/>
          </p:cNvSpPr>
          <p:nvPr>
            <p:ph idx="1"/>
          </p:nvPr>
        </p:nvSpPr>
        <p:spPr/>
        <p:txBody>
          <a:bodyPr/>
          <a:lstStyle/>
          <a:p>
            <a:r>
              <a:rPr lang="en-US" altLang="zh-CN" dirty="0"/>
              <a:t>A</a:t>
            </a:r>
            <a:r>
              <a:rPr lang="zh-CN" altLang="zh-CN" dirty="0"/>
              <a:t>n efficient pipeline of multiple column reads is already possible by simply sending multiple read commands spaced as closely as the desired burst length dictates</a:t>
            </a:r>
            <a:r>
              <a:rPr lang="en-US" altLang="zh-CN" dirty="0"/>
              <a:t>.</a:t>
            </a:r>
            <a:endParaRPr lang="zh-CN" altLang="zh-CN" dirty="0"/>
          </a:p>
          <a:p>
            <a:r>
              <a:rPr lang="zh-CN" altLang="zh-CN" dirty="0">
                <a:hlinkClick r:id="rId2"/>
              </a:rPr>
              <a:t>https://en.wikipedia.org/wiki/Synchronous_dynamic_random-access_memory#Interrupting_a_read_burst</a:t>
            </a:r>
            <a:endParaRPr lang="zh-CN" altLang="zh-CN" dirty="0"/>
          </a:p>
          <a:p>
            <a:endParaRPr kumimoji="1" lang="zh-CN" altLang="en-US" dirty="0"/>
          </a:p>
        </p:txBody>
      </p:sp>
    </p:spTree>
    <p:extLst>
      <p:ext uri="{BB962C8B-B14F-4D97-AF65-F5344CB8AC3E}">
        <p14:creationId xmlns:p14="http://schemas.microsoft.com/office/powerpoint/2010/main" val="12688957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F0F7D-DC5E-2049-81DD-353D9DA4D5DF}"/>
              </a:ext>
            </a:extLst>
          </p:cNvPr>
          <p:cNvSpPr>
            <a:spLocks noGrp="1"/>
          </p:cNvSpPr>
          <p:nvPr>
            <p:ph type="title"/>
          </p:nvPr>
        </p:nvSpPr>
        <p:spPr/>
        <p:txBody>
          <a:bodyPr/>
          <a:lstStyle/>
          <a:p>
            <a:r>
              <a:rPr kumimoji="1" lang="en-US" altLang="zh-CN" dirty="0"/>
              <a:t>ECC</a:t>
            </a:r>
            <a:endParaRPr kumimoji="1" lang="zh-CN" altLang="en-US" dirty="0"/>
          </a:p>
        </p:txBody>
      </p:sp>
      <p:sp>
        <p:nvSpPr>
          <p:cNvPr id="3" name="内容占位符 2">
            <a:extLst>
              <a:ext uri="{FF2B5EF4-FFF2-40B4-BE49-F238E27FC236}">
                <a16:creationId xmlns:a16="http://schemas.microsoft.com/office/drawing/2014/main" id="{9CEA1F12-806D-7F48-A23B-9A627B0EBAE3}"/>
              </a:ext>
            </a:extLst>
          </p:cNvPr>
          <p:cNvSpPr>
            <a:spLocks noGrp="1"/>
          </p:cNvSpPr>
          <p:nvPr>
            <p:ph idx="1"/>
          </p:nvPr>
        </p:nvSpPr>
        <p:spPr/>
        <p:txBody>
          <a:bodyPr/>
          <a:lstStyle/>
          <a:p>
            <a:r>
              <a:rPr kumimoji="1" lang="en-US" altLang="zh-CN" dirty="0"/>
              <a:t>DDR5/LPDDR5</a:t>
            </a:r>
            <a:r>
              <a:rPr kumimoji="1" lang="zh-CN" altLang="en-US" dirty="0"/>
              <a:t> </a:t>
            </a:r>
            <a:r>
              <a:rPr kumimoji="1" lang="en-US" altLang="zh-CN" dirty="0"/>
              <a:t>support</a:t>
            </a:r>
            <a:r>
              <a:rPr kumimoji="1" lang="zh-CN" altLang="en-US" dirty="0"/>
              <a:t> </a:t>
            </a:r>
            <a:r>
              <a:rPr kumimoji="1" lang="en-US" altLang="zh-CN" dirty="0"/>
              <a:t>ECC.</a:t>
            </a:r>
            <a:endParaRPr kumimoji="1" lang="zh-CN" altLang="en-US" dirty="0"/>
          </a:p>
        </p:txBody>
      </p:sp>
    </p:spTree>
    <p:extLst>
      <p:ext uri="{BB962C8B-B14F-4D97-AF65-F5344CB8AC3E}">
        <p14:creationId xmlns:p14="http://schemas.microsoft.com/office/powerpoint/2010/main" val="27917492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8D73B3-F094-5944-ACB9-BC472BC46B74}"/>
              </a:ext>
            </a:extLst>
          </p:cNvPr>
          <p:cNvSpPr>
            <a:spLocks noGrp="1"/>
          </p:cNvSpPr>
          <p:nvPr>
            <p:ph type="title"/>
          </p:nvPr>
        </p:nvSpPr>
        <p:spPr/>
        <p:txBody>
          <a:bodyPr>
            <a:normAutofit/>
          </a:bodyPr>
          <a:lstStyle/>
          <a:p>
            <a:r>
              <a:rPr lang="en-US" altLang="zh-CN" dirty="0"/>
              <a:t>Deep Sleep Mode</a:t>
            </a:r>
            <a:endParaRPr kumimoji="1" lang="zh-CN" altLang="en-US" dirty="0"/>
          </a:p>
        </p:txBody>
      </p:sp>
      <p:sp>
        <p:nvSpPr>
          <p:cNvPr id="3" name="内容占位符 2">
            <a:extLst>
              <a:ext uri="{FF2B5EF4-FFF2-40B4-BE49-F238E27FC236}">
                <a16:creationId xmlns:a16="http://schemas.microsoft.com/office/drawing/2014/main" id="{97C5866D-00BA-DF4D-B8D2-E91E285B5330}"/>
              </a:ext>
            </a:extLst>
          </p:cNvPr>
          <p:cNvSpPr>
            <a:spLocks noGrp="1"/>
          </p:cNvSpPr>
          <p:nvPr>
            <p:ph idx="1"/>
          </p:nvPr>
        </p:nvSpPr>
        <p:spPr/>
        <p:txBody>
          <a:bodyPr/>
          <a:lstStyle/>
          <a:p>
            <a:r>
              <a:rPr kumimoji="1" lang="en-US" altLang="zh-CN" dirty="0"/>
              <a:t>LPDDR5:</a:t>
            </a:r>
            <a:r>
              <a:rPr kumimoji="1" lang="zh-CN" altLang="en-US" dirty="0"/>
              <a:t> </a:t>
            </a:r>
            <a:r>
              <a:rPr kumimoji="1" lang="en-US" altLang="zh-CN" dirty="0"/>
              <a:t>DSM</a:t>
            </a:r>
            <a:r>
              <a:rPr kumimoji="1" lang="zh-CN" altLang="en-US" dirty="0"/>
              <a:t> </a:t>
            </a:r>
            <a:r>
              <a:rPr kumimoji="1" lang="en-US" altLang="zh-CN" dirty="0"/>
              <a:t>Mode.</a:t>
            </a:r>
            <a:endParaRPr kumimoji="1" lang="zh-CN" altLang="en-US" dirty="0"/>
          </a:p>
        </p:txBody>
      </p:sp>
    </p:spTree>
    <p:extLst>
      <p:ext uri="{BB962C8B-B14F-4D97-AF65-F5344CB8AC3E}">
        <p14:creationId xmlns:p14="http://schemas.microsoft.com/office/powerpoint/2010/main" val="8478166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4F732-D419-CF48-A674-B6740F3C7E2A}"/>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X</a:t>
            </a:r>
            <a:endParaRPr kumimoji="1" lang="zh-CN" altLang="en-US" dirty="0"/>
          </a:p>
        </p:txBody>
      </p:sp>
      <p:sp>
        <p:nvSpPr>
          <p:cNvPr id="3" name="内容占位符 2">
            <a:extLst>
              <a:ext uri="{FF2B5EF4-FFF2-40B4-BE49-F238E27FC236}">
                <a16:creationId xmlns:a16="http://schemas.microsoft.com/office/drawing/2014/main" id="{3B9D6878-B4A6-794E-BEEA-40BA30844E82}"/>
              </a:ext>
            </a:extLst>
          </p:cNvPr>
          <p:cNvSpPr>
            <a:spLocks noGrp="1"/>
          </p:cNvSpPr>
          <p:nvPr>
            <p:ph idx="1"/>
          </p:nvPr>
        </p:nvSpPr>
        <p:spPr/>
        <p:txBody>
          <a:bodyPr/>
          <a:lstStyle/>
          <a:p>
            <a:r>
              <a:rPr kumimoji="1" lang="en-US" altLang="zh-CN" dirty="0"/>
              <a:t>LP5.</a:t>
            </a:r>
            <a:endParaRPr kumimoji="1" lang="zh-CN" altLang="en-US" dirty="0"/>
          </a:p>
        </p:txBody>
      </p:sp>
    </p:spTree>
    <p:extLst>
      <p:ext uri="{BB962C8B-B14F-4D97-AF65-F5344CB8AC3E}">
        <p14:creationId xmlns:p14="http://schemas.microsoft.com/office/powerpoint/2010/main" val="26159560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6B1E9-EEFE-B74E-BA09-835B1F4C1CBA}"/>
              </a:ext>
            </a:extLst>
          </p:cNvPr>
          <p:cNvSpPr>
            <a:spLocks noGrp="1"/>
          </p:cNvSpPr>
          <p:nvPr>
            <p:ph type="title"/>
          </p:nvPr>
        </p:nvSpPr>
        <p:spPr/>
        <p:txBody>
          <a:bodyPr/>
          <a:lstStyle/>
          <a:p>
            <a:r>
              <a:rPr kumimoji="1" lang="en-US" altLang="zh-CN" dirty="0"/>
              <a:t>DVFS</a:t>
            </a:r>
            <a:endParaRPr kumimoji="1" lang="zh-CN" altLang="en-US" dirty="0"/>
          </a:p>
        </p:txBody>
      </p:sp>
      <p:sp>
        <p:nvSpPr>
          <p:cNvPr id="3" name="内容占位符 2">
            <a:extLst>
              <a:ext uri="{FF2B5EF4-FFF2-40B4-BE49-F238E27FC236}">
                <a16:creationId xmlns:a16="http://schemas.microsoft.com/office/drawing/2014/main" id="{C44BCF99-E082-FD4C-BA70-B46B2D3FBCA3}"/>
              </a:ext>
            </a:extLst>
          </p:cNvPr>
          <p:cNvSpPr>
            <a:spLocks noGrp="1"/>
          </p:cNvSpPr>
          <p:nvPr>
            <p:ph idx="1"/>
          </p:nvPr>
        </p:nvSpPr>
        <p:spPr/>
        <p:txBody>
          <a:bodyPr/>
          <a:lstStyle/>
          <a:p>
            <a:r>
              <a:rPr kumimoji="1" lang="en-US" altLang="zh-CN" dirty="0"/>
              <a:t>LP5:</a:t>
            </a:r>
            <a:endParaRPr kumimoji="1" lang="zh-CN" altLang="en-US" dirty="0"/>
          </a:p>
        </p:txBody>
      </p:sp>
    </p:spTree>
    <p:extLst>
      <p:ext uri="{BB962C8B-B14F-4D97-AF65-F5344CB8AC3E}">
        <p14:creationId xmlns:p14="http://schemas.microsoft.com/office/powerpoint/2010/main" val="35728429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5F9A3A-92A5-7743-80A1-D50C652B0623}"/>
              </a:ext>
            </a:extLst>
          </p:cNvPr>
          <p:cNvSpPr>
            <a:spLocks noGrp="1"/>
          </p:cNvSpPr>
          <p:nvPr>
            <p:ph type="title"/>
          </p:nvPr>
        </p:nvSpPr>
        <p:spPr/>
        <p:txBody>
          <a:bodyPr/>
          <a:lstStyle/>
          <a:p>
            <a:r>
              <a:rPr kumimoji="1" lang="en-US" altLang="zh-CN" dirty="0"/>
              <a:t>WCK</a:t>
            </a:r>
            <a:endParaRPr kumimoji="1" lang="zh-CN" altLang="en-US" dirty="0"/>
          </a:p>
        </p:txBody>
      </p:sp>
      <p:sp>
        <p:nvSpPr>
          <p:cNvPr id="3" name="内容占位符 2">
            <a:extLst>
              <a:ext uri="{FF2B5EF4-FFF2-40B4-BE49-F238E27FC236}">
                <a16:creationId xmlns:a16="http://schemas.microsoft.com/office/drawing/2014/main" id="{987A9CA7-5600-F34E-A48B-771455B61C3E}"/>
              </a:ext>
            </a:extLst>
          </p:cNvPr>
          <p:cNvSpPr>
            <a:spLocks noGrp="1"/>
          </p:cNvSpPr>
          <p:nvPr>
            <p:ph idx="1"/>
          </p:nvPr>
        </p:nvSpPr>
        <p:spPr/>
        <p:txBody>
          <a:bodyPr/>
          <a:lstStyle/>
          <a:p>
            <a:r>
              <a:rPr kumimoji="1" lang="en-US" altLang="zh-CN" dirty="0"/>
              <a:t>LP5:</a:t>
            </a:r>
            <a:endParaRPr kumimoji="1" lang="zh-CN" altLang="en-US" dirty="0"/>
          </a:p>
        </p:txBody>
      </p:sp>
    </p:spTree>
    <p:extLst>
      <p:ext uri="{BB962C8B-B14F-4D97-AF65-F5344CB8AC3E}">
        <p14:creationId xmlns:p14="http://schemas.microsoft.com/office/powerpoint/2010/main" val="30770316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3E3BF-8E74-594F-9036-5473771C393E}"/>
              </a:ext>
            </a:extLst>
          </p:cNvPr>
          <p:cNvSpPr>
            <a:spLocks noGrp="1"/>
          </p:cNvSpPr>
          <p:nvPr>
            <p:ph type="title"/>
          </p:nvPr>
        </p:nvSpPr>
        <p:spPr/>
        <p:txBody>
          <a:bodyPr/>
          <a:lstStyle/>
          <a:p>
            <a:r>
              <a:rPr kumimoji="1" lang="en-US" altLang="zh-CN" dirty="0"/>
              <a:t>Clock</a:t>
            </a:r>
            <a:r>
              <a:rPr kumimoji="1" lang="zh-CN" altLang="en-US" dirty="0"/>
              <a:t> </a:t>
            </a:r>
            <a:r>
              <a:rPr kumimoji="1" lang="en-US" altLang="zh-CN" dirty="0"/>
              <a:t>Stop</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52E242C3-C442-824A-84F8-B44619E4569F}"/>
              </a:ext>
            </a:extLst>
          </p:cNvPr>
          <p:cNvSpPr>
            <a:spLocks noGrp="1"/>
          </p:cNvSpPr>
          <p:nvPr>
            <p:ph idx="1"/>
          </p:nvPr>
        </p:nvSpPr>
        <p:spPr/>
        <p:txBody>
          <a:bodyPr>
            <a:normAutofit fontScale="70000" lnSpcReduction="20000"/>
          </a:bodyPr>
          <a:lstStyle/>
          <a:p>
            <a:r>
              <a:rPr lang="zh-CN" altLang="zh-CN" dirty="0"/>
              <a:t>The clock can be stopped if no DRAM operations are in progress that would be affected by this change. Any DRAM operation already in process must be completed before entering clock stop mode</a:t>
            </a:r>
            <a:r>
              <a:rPr lang="en-US" altLang="zh-CN" dirty="0"/>
              <a:t>.</a:t>
            </a:r>
            <a:endParaRPr lang="zh-CN" altLang="zh-CN" dirty="0"/>
          </a:p>
          <a:p>
            <a:r>
              <a:rPr lang="zh-CN" altLang="zh-CN" dirty="0"/>
              <a:t>This feature increases power savings by having fewer transitions on the clock path. There are predominantly two methods used to achieve this according to Micron Technology:</a:t>
            </a:r>
          </a:p>
          <a:p>
            <a:pPr lvl="1" fontAlgn="ctr"/>
            <a:r>
              <a:rPr lang="zh-CN" altLang="zh-CN" dirty="0"/>
              <a:t>Changing the clock frequency when the data transfers require a different rate of speed, or,</a:t>
            </a:r>
          </a:p>
          <a:p>
            <a:pPr lvl="1" fontAlgn="ctr"/>
            <a:r>
              <a:rPr lang="zh-CN" altLang="zh-CN" dirty="0"/>
              <a:t>Holding CKE HIGH, with CK LOW and CK HIGH for the full duration of Clock Stop Mode</a:t>
            </a:r>
          </a:p>
          <a:p>
            <a:r>
              <a:rPr lang="zh-CN" altLang="zh-CN" dirty="0"/>
              <a:t>The method being used is based on an individual product’s requirements. Mobile DDR memory can change the clock frequency during operation, but this is only allowed when all the timing and memory refreshing requirements are met.</a:t>
            </a:r>
          </a:p>
          <a:p>
            <a:endParaRPr lang="en-US" altLang="zh-CN" dirty="0"/>
          </a:p>
          <a:p>
            <a:r>
              <a:rPr lang="zh-CN" altLang="zh-CN" dirty="0"/>
              <a:t>According to JEDEC, the clock can even be stopped completely under the following conditions:</a:t>
            </a:r>
          </a:p>
          <a:p>
            <a:pPr lvl="1" fontAlgn="ctr"/>
            <a:r>
              <a:rPr lang="zh-CN" altLang="zh-CN" dirty="0"/>
              <a:t>The last command (ACTIVE, READ, WRITE, PRECHARGE, AUTO REFRESH or MODE REGISTER SET) has executed to completion, including any data-out during read bursts; the number of clock pulses per access command depends on the device’s AC timing parameters and the clock frequency.</a:t>
            </a:r>
          </a:p>
          <a:p>
            <a:pPr lvl="1" fontAlgn="ctr"/>
            <a:r>
              <a:rPr lang="zh-CN" altLang="zh-CN" dirty="0"/>
              <a:t>The related timing conditions (tRCD, tWR, tRP, tRFC, tMRD) have been met.</a:t>
            </a:r>
          </a:p>
          <a:p>
            <a:pPr lvl="1" fontAlgn="ctr"/>
            <a:r>
              <a:rPr lang="zh-CN" altLang="zh-CN" dirty="0"/>
              <a:t>CKE is held High.</a:t>
            </a:r>
          </a:p>
          <a:p>
            <a:endParaRPr kumimoji="1" lang="zh-CN" altLang="en-US" dirty="0"/>
          </a:p>
        </p:txBody>
      </p:sp>
    </p:spTree>
    <p:extLst>
      <p:ext uri="{BB962C8B-B14F-4D97-AF65-F5344CB8AC3E}">
        <p14:creationId xmlns:p14="http://schemas.microsoft.com/office/powerpoint/2010/main" val="41677439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B3576-A411-0343-9457-6680AE01DF9D}"/>
              </a:ext>
            </a:extLst>
          </p:cNvPr>
          <p:cNvSpPr>
            <a:spLocks noGrp="1"/>
          </p:cNvSpPr>
          <p:nvPr>
            <p:ph type="title"/>
          </p:nvPr>
        </p:nvSpPr>
        <p:spPr/>
        <p:txBody>
          <a:bodyPr/>
          <a:lstStyle/>
          <a:p>
            <a:r>
              <a:rPr kumimoji="1" lang="en-US" altLang="zh-CN" dirty="0"/>
              <a:t>Clock</a:t>
            </a:r>
            <a:r>
              <a:rPr kumimoji="1" lang="zh-CN" altLang="en-US" dirty="0"/>
              <a:t> </a:t>
            </a:r>
            <a:r>
              <a:rPr kumimoji="1" lang="en-US" altLang="zh-CN" dirty="0"/>
              <a:t>Stop</a:t>
            </a:r>
            <a:r>
              <a:rPr kumimoji="1" lang="zh-CN" altLang="en-US" dirty="0"/>
              <a:t> </a:t>
            </a:r>
            <a:r>
              <a:rPr kumimoji="1" lang="en-US" altLang="zh-CN" dirty="0"/>
              <a:t>Mode(Cont.)</a:t>
            </a:r>
            <a:endParaRPr kumimoji="1" lang="zh-CN" altLang="en-US" dirty="0"/>
          </a:p>
        </p:txBody>
      </p:sp>
      <p:sp>
        <p:nvSpPr>
          <p:cNvPr id="3" name="内容占位符 2">
            <a:extLst>
              <a:ext uri="{FF2B5EF4-FFF2-40B4-BE49-F238E27FC236}">
                <a16:creationId xmlns:a16="http://schemas.microsoft.com/office/drawing/2014/main" id="{6E51CB2A-33BF-9143-8C41-EE16A2F6E1D1}"/>
              </a:ext>
            </a:extLst>
          </p:cNvPr>
          <p:cNvSpPr>
            <a:spLocks noGrp="1"/>
          </p:cNvSpPr>
          <p:nvPr>
            <p:ph idx="1"/>
          </p:nvPr>
        </p:nvSpPr>
        <p:spPr/>
        <p:txBody>
          <a:bodyPr/>
          <a:lstStyle/>
          <a:p>
            <a:r>
              <a:rPr lang="en-US" altLang="zh-CN" dirty="0"/>
              <a:t>PC3:</a:t>
            </a:r>
          </a:p>
          <a:p>
            <a:pPr lvl="1"/>
            <a:r>
              <a:rPr lang="zh-CN" altLang="zh-CN" dirty="0"/>
              <a:t>The input clock frequency can be changed from one stable clock rate to another stable clock rate under two conditions: (1) Self-Refresh mode and (2) Precharge Power-down mode. Outside of these two modes, it is illegal to change the clock frequency.</a:t>
            </a:r>
          </a:p>
          <a:p>
            <a:endParaRPr kumimoji="1" lang="zh-CN" altLang="en-US" dirty="0"/>
          </a:p>
        </p:txBody>
      </p:sp>
    </p:spTree>
    <p:extLst>
      <p:ext uri="{BB962C8B-B14F-4D97-AF65-F5344CB8AC3E}">
        <p14:creationId xmlns:p14="http://schemas.microsoft.com/office/powerpoint/2010/main" val="195014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Different</a:t>
            </a:r>
            <a:r>
              <a:rPr kumimoji="1" lang="zh-CN" altLang="en-US" dirty="0"/>
              <a:t> </a:t>
            </a:r>
            <a:r>
              <a:rPr kumimoji="1" lang="en-US" altLang="zh-CN" dirty="0"/>
              <a:t>“Dram”</a:t>
            </a:r>
            <a:r>
              <a:rPr kumimoji="1" lang="zh-CN" altLang="en-US" dirty="0"/>
              <a:t> </a:t>
            </a:r>
            <a:r>
              <a:rPr kumimoji="1" lang="en-US" altLang="zh-CN" dirty="0"/>
              <a:t>Types</a:t>
            </a:r>
            <a:endParaRPr kumimoji="1" lang="zh-CN" altLang="en-US" dirty="0"/>
          </a:p>
        </p:txBody>
      </p:sp>
      <p:sp>
        <p:nvSpPr>
          <p:cNvPr id="3" name="内容占位符 2"/>
          <p:cNvSpPr>
            <a:spLocks noGrp="1"/>
          </p:cNvSpPr>
          <p:nvPr>
            <p:ph idx="1"/>
          </p:nvPr>
        </p:nvSpPr>
        <p:spPr/>
        <p:txBody>
          <a:bodyPr/>
          <a:lstStyle/>
          <a:p>
            <a:r>
              <a:rPr kumimoji="1" lang="en-US" altLang="zh-CN" dirty="0"/>
              <a:t>GDDR</a:t>
            </a:r>
            <a:r>
              <a:rPr kumimoji="1" lang="zh-CN" altLang="en-US" dirty="0"/>
              <a:t> </a:t>
            </a:r>
            <a:r>
              <a:rPr kumimoji="1" lang="en-US" altLang="zh-CN" dirty="0"/>
              <a:t>Wide</a:t>
            </a:r>
            <a:r>
              <a:rPr kumimoji="1" lang="zh-CN" altLang="en-US" dirty="0"/>
              <a:t> </a:t>
            </a:r>
            <a:r>
              <a:rPr kumimoji="1" lang="en-US" altLang="zh-CN" dirty="0"/>
              <a:t>IO</a:t>
            </a:r>
            <a:r>
              <a:rPr kumimoji="1" lang="zh-CN" altLang="en-US" dirty="0"/>
              <a:t> </a:t>
            </a:r>
            <a:r>
              <a:rPr kumimoji="1" lang="en-US" altLang="zh-CN" dirty="0"/>
              <a:t>HBM</a:t>
            </a:r>
            <a:r>
              <a:rPr kumimoji="1" lang="zh-CN" altLang="en-US" dirty="0"/>
              <a:t> </a:t>
            </a:r>
            <a:r>
              <a:rPr kumimoji="1" lang="en-US" altLang="zh-CN" dirty="0"/>
              <a:t>HMC...</a:t>
            </a:r>
            <a:endParaRPr kumimoji="1"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C25A6-A5E1-7040-A922-EF0117A9EE54}"/>
              </a:ext>
            </a:extLst>
          </p:cNvPr>
          <p:cNvSpPr>
            <a:spLocks noGrp="1"/>
          </p:cNvSpPr>
          <p:nvPr>
            <p:ph type="title"/>
          </p:nvPr>
        </p:nvSpPr>
        <p:spPr/>
        <p:txBody>
          <a:bodyPr/>
          <a:lstStyle/>
          <a:p>
            <a:r>
              <a:rPr kumimoji="1" lang="en-US" altLang="zh-CN" dirty="0"/>
              <a:t>Test</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B9F309DB-9C36-1F4D-89CD-FB9F0F1749F4}"/>
              </a:ext>
            </a:extLst>
          </p:cNvPr>
          <p:cNvSpPr>
            <a:spLocks noGrp="1"/>
          </p:cNvSpPr>
          <p:nvPr>
            <p:ph idx="1"/>
          </p:nvPr>
        </p:nvSpPr>
        <p:spPr/>
        <p:txBody>
          <a:bodyPr/>
          <a:lstStyle/>
          <a:p>
            <a:r>
              <a:rPr kumimoji="1" lang="en-US" altLang="zh-CN" dirty="0"/>
              <a:t>PC3:</a:t>
            </a:r>
            <a:r>
              <a:rPr kumimoji="1" lang="zh-CN" altLang="en-US" dirty="0"/>
              <a:t> </a:t>
            </a:r>
            <a:endParaRPr kumimoji="1" lang="en-US" altLang="zh-CN" dirty="0"/>
          </a:p>
          <a:p>
            <a:pPr lvl="1"/>
            <a:r>
              <a:rPr lang="zh-CN" altLang="zh-CN" dirty="0"/>
              <a:t>The normal operating mode is selected by MR0 (bit A7 = 0) and all other bits set to the desired values shown in Figure 2.3.2. Programming bit A7 to a </a:t>
            </a:r>
            <a:r>
              <a:rPr lang="en-US" altLang="zh-CN" dirty="0"/>
              <a:t>‘</a:t>
            </a:r>
            <a:r>
              <a:rPr lang="zh-CN" altLang="zh-CN" dirty="0"/>
              <a:t>1</a:t>
            </a:r>
            <a:r>
              <a:rPr lang="en-US" altLang="zh-CN" dirty="0"/>
              <a:t>’</a:t>
            </a:r>
            <a:r>
              <a:rPr lang="zh-CN" altLang="zh-CN" dirty="0"/>
              <a:t> places the DDR3 SDRAM into a </a:t>
            </a:r>
            <a:r>
              <a:rPr lang="zh-CN" altLang="zh-CN" b="1" i="1" dirty="0"/>
              <a:t>test mode that is only used by the DRAM Manufacturer and should NOT be used. No operations or functionality is specified if A7 = 1.</a:t>
            </a:r>
            <a:endParaRPr lang="zh-CN" altLang="zh-CN" dirty="0"/>
          </a:p>
          <a:p>
            <a:pPr lvl="1"/>
            <a:endParaRPr kumimoji="1" lang="zh-CN" altLang="en-US" dirty="0"/>
          </a:p>
        </p:txBody>
      </p:sp>
    </p:spTree>
    <p:extLst>
      <p:ext uri="{BB962C8B-B14F-4D97-AF65-F5344CB8AC3E}">
        <p14:creationId xmlns:p14="http://schemas.microsoft.com/office/powerpoint/2010/main" val="9294425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71386-6D1C-1547-B854-1447CDA45B96}"/>
              </a:ext>
            </a:extLst>
          </p:cNvPr>
          <p:cNvSpPr>
            <a:spLocks noGrp="1"/>
          </p:cNvSpPr>
          <p:nvPr>
            <p:ph type="title"/>
          </p:nvPr>
        </p:nvSpPr>
        <p:spPr/>
        <p:txBody>
          <a:bodyPr>
            <a:normAutofit/>
          </a:bodyPr>
          <a:lstStyle/>
          <a:p>
            <a:r>
              <a:rPr lang="en-US" altLang="zh-CN" dirty="0"/>
              <a:t>Connectivity Test Mode</a:t>
            </a:r>
            <a:endParaRPr kumimoji="1" lang="zh-CN" altLang="en-US" dirty="0"/>
          </a:p>
        </p:txBody>
      </p:sp>
      <p:sp>
        <p:nvSpPr>
          <p:cNvPr id="3" name="内容占位符 2">
            <a:extLst>
              <a:ext uri="{FF2B5EF4-FFF2-40B4-BE49-F238E27FC236}">
                <a16:creationId xmlns:a16="http://schemas.microsoft.com/office/drawing/2014/main" id="{62EE9875-5667-0C4A-A1DC-FC4961C6DEFD}"/>
              </a:ext>
            </a:extLst>
          </p:cNvPr>
          <p:cNvSpPr>
            <a:spLocks noGrp="1"/>
          </p:cNvSpPr>
          <p:nvPr>
            <p:ph idx="1"/>
          </p:nvPr>
        </p:nvSpPr>
        <p:spPr/>
        <p:txBody>
          <a:bodyPr>
            <a:normAutofit/>
          </a:bodyPr>
          <a:lstStyle/>
          <a:p>
            <a:r>
              <a:rPr kumimoji="1" lang="en-US" altLang="zh-CN" dirty="0"/>
              <a:t>Aka</a:t>
            </a:r>
            <a:r>
              <a:rPr kumimoji="1" lang="zh-CN" altLang="en-US" dirty="0"/>
              <a:t> </a:t>
            </a:r>
            <a:r>
              <a:rPr kumimoji="1" lang="en-US" altLang="zh-CN" dirty="0"/>
              <a:t>as</a:t>
            </a:r>
            <a:r>
              <a:rPr kumimoji="1" lang="zh-CN" altLang="en-US" dirty="0"/>
              <a:t> </a:t>
            </a:r>
            <a:r>
              <a:rPr kumimoji="1" lang="en-US" altLang="zh-CN" dirty="0"/>
              <a:t>“Boundary</a:t>
            </a:r>
            <a:r>
              <a:rPr kumimoji="1" lang="zh-CN" altLang="en-US" dirty="0"/>
              <a:t> </a:t>
            </a:r>
            <a:r>
              <a:rPr kumimoji="1" lang="en-US" altLang="zh-CN" dirty="0"/>
              <a:t>Scan</a:t>
            </a:r>
            <a:r>
              <a:rPr kumimoji="1" lang="zh-CN" altLang="en-US" dirty="0"/>
              <a:t> </a:t>
            </a:r>
            <a:r>
              <a:rPr kumimoji="1" lang="en-US" altLang="zh-CN" dirty="0"/>
              <a:t>Test”.</a:t>
            </a:r>
          </a:p>
          <a:p>
            <a:r>
              <a:rPr kumimoji="1" lang="en-US" altLang="zh-CN" dirty="0"/>
              <a:t>PC4:</a:t>
            </a:r>
            <a:r>
              <a:rPr kumimoji="1" lang="zh-CN" altLang="en-US" dirty="0"/>
              <a:t> </a:t>
            </a:r>
            <a:r>
              <a:rPr kumimoji="1" lang="en-US" altLang="zh-CN" dirty="0"/>
              <a:t>TEN</a:t>
            </a:r>
            <a:r>
              <a:rPr kumimoji="1" lang="zh-CN" altLang="en-US" dirty="0"/>
              <a:t> </a:t>
            </a:r>
            <a:r>
              <a:rPr kumimoji="1" lang="en-US" altLang="zh-CN" dirty="0"/>
              <a:t>pin.</a:t>
            </a:r>
          </a:p>
          <a:p>
            <a:r>
              <a:rPr lang="zh-CN" altLang="zh-CN" dirty="0"/>
              <a:t>JEDEC organization has defined Connectivity Test Mode for DDR4 memories in order to speed up testing of electrical continuity of pin interconnection between host device and memory.</a:t>
            </a:r>
          </a:p>
          <a:p>
            <a:pPr lvl="1"/>
            <a:r>
              <a:rPr lang="zh-CN" altLang="zh-CN" dirty="0"/>
              <a:t>DDR4 Connectivity tester perform an exhaustive test covering data and address buses as well as memory control signals following the JEDEC standard.</a:t>
            </a:r>
          </a:p>
          <a:p>
            <a:pPr lvl="1"/>
            <a:r>
              <a:rPr lang="zh-CN" altLang="zh-CN" dirty="0"/>
              <a:t>The comprehensive set of test patterns guarantees detection of static defects (shorts, opens, bridging faults) on memory interconnection lines.</a:t>
            </a:r>
            <a:endParaRPr lang="en-US" altLang="zh-CN" dirty="0"/>
          </a:p>
          <a:p>
            <a:pPr lvl="1"/>
            <a:r>
              <a:rPr lang="en-US" altLang="zh-CN" dirty="0"/>
              <a:t>Memory</a:t>
            </a:r>
            <a:r>
              <a:rPr lang="zh-CN" altLang="zh-CN" dirty="0"/>
              <a:t> controller can test and detect connectivity faults without needing to go through DRAM initialization sequencing.</a:t>
            </a:r>
          </a:p>
          <a:p>
            <a:pPr lvl="1"/>
            <a:endParaRPr lang="zh-CN" altLang="zh-CN" dirty="0"/>
          </a:p>
          <a:p>
            <a:endParaRPr kumimoji="1" lang="zh-CN" altLang="en-US" dirty="0"/>
          </a:p>
        </p:txBody>
      </p:sp>
    </p:spTree>
    <p:extLst>
      <p:ext uri="{BB962C8B-B14F-4D97-AF65-F5344CB8AC3E}">
        <p14:creationId xmlns:p14="http://schemas.microsoft.com/office/powerpoint/2010/main" val="6609756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799A2-2B82-EF4F-B476-2DAE2C7154C8}"/>
              </a:ext>
            </a:extLst>
          </p:cNvPr>
          <p:cNvSpPr>
            <a:spLocks noGrp="1"/>
          </p:cNvSpPr>
          <p:nvPr>
            <p:ph type="title"/>
          </p:nvPr>
        </p:nvSpPr>
        <p:spPr/>
        <p:txBody>
          <a:bodyPr/>
          <a:lstStyle/>
          <a:p>
            <a:r>
              <a:rPr kumimoji="1" lang="en-US" altLang="zh-CN" dirty="0"/>
              <a:t>Uncontrolled</a:t>
            </a:r>
            <a:r>
              <a:rPr kumimoji="1" lang="zh-CN" altLang="en-US" dirty="0"/>
              <a:t> </a:t>
            </a:r>
            <a:r>
              <a:rPr kumimoji="1" lang="en-US" altLang="zh-CN" dirty="0"/>
              <a:t>Power</a:t>
            </a:r>
            <a:r>
              <a:rPr kumimoji="1" lang="zh-CN" altLang="en-US" dirty="0"/>
              <a:t> </a:t>
            </a:r>
            <a:r>
              <a:rPr kumimoji="1" lang="en-US" altLang="zh-CN" dirty="0"/>
              <a:t>Off</a:t>
            </a:r>
            <a:endParaRPr kumimoji="1" lang="zh-CN" altLang="en-US" dirty="0"/>
          </a:p>
        </p:txBody>
      </p:sp>
      <p:sp>
        <p:nvSpPr>
          <p:cNvPr id="3" name="内容占位符 2">
            <a:extLst>
              <a:ext uri="{FF2B5EF4-FFF2-40B4-BE49-F238E27FC236}">
                <a16:creationId xmlns:a16="http://schemas.microsoft.com/office/drawing/2014/main" id="{17FF278C-DFE4-C247-8A76-DC8E2F20CEE3}"/>
              </a:ext>
            </a:extLst>
          </p:cNvPr>
          <p:cNvSpPr>
            <a:spLocks noGrp="1"/>
          </p:cNvSpPr>
          <p:nvPr>
            <p:ph idx="1"/>
          </p:nvPr>
        </p:nvSpPr>
        <p:spPr/>
        <p:txBody>
          <a:bodyPr/>
          <a:lstStyle/>
          <a:p>
            <a:r>
              <a:rPr kumimoji="1" lang="en-US" altLang="zh-CN" dirty="0"/>
              <a:t>At</a:t>
            </a:r>
            <a:r>
              <a:rPr kumimoji="1" lang="zh-CN" altLang="en-US" dirty="0"/>
              <a:t> </a:t>
            </a:r>
            <a:r>
              <a:rPr kumimoji="1" lang="en-US" altLang="zh-CN" dirty="0"/>
              <a:t>most</a:t>
            </a:r>
            <a:r>
              <a:rPr kumimoji="1" lang="zh-CN" altLang="en-US" dirty="0"/>
              <a:t> </a:t>
            </a:r>
            <a:r>
              <a:rPr kumimoji="1" lang="en-US" altLang="zh-CN" dirty="0"/>
              <a:t>400</a:t>
            </a:r>
            <a:r>
              <a:rPr kumimoji="1" lang="zh-CN" altLang="en-US" dirty="0"/>
              <a:t> </a:t>
            </a:r>
            <a:r>
              <a:rPr kumimoji="1" lang="en-US" altLang="zh-CN" dirty="0"/>
              <a:t>times?</a:t>
            </a:r>
            <a:endParaRPr kumimoji="1" lang="zh-CN" altLang="en-US" dirty="0"/>
          </a:p>
        </p:txBody>
      </p:sp>
      <p:pic>
        <p:nvPicPr>
          <p:cNvPr id="1026" name="Picture 2" descr="Figure 2: &#10;Uncontrolled power off vs. controlled power off ">
            <a:extLst>
              <a:ext uri="{FF2B5EF4-FFF2-40B4-BE49-F238E27FC236}">
                <a16:creationId xmlns:a16="http://schemas.microsoft.com/office/drawing/2014/main" id="{225CDE82-0B78-1F4B-B4AB-89503AD0A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253" y="2012283"/>
            <a:ext cx="8438029" cy="3100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999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8A661-3DAA-4A46-9F30-C4C812B4507F}"/>
              </a:ext>
            </a:extLst>
          </p:cNvPr>
          <p:cNvSpPr>
            <a:spLocks noGrp="1"/>
          </p:cNvSpPr>
          <p:nvPr>
            <p:ph type="title"/>
          </p:nvPr>
        </p:nvSpPr>
        <p:spPr/>
        <p:txBody>
          <a:bodyPr>
            <a:normAutofit/>
          </a:bodyPr>
          <a:lstStyle/>
          <a:p>
            <a:r>
              <a:rPr lang="zh-CN" altLang="zh-CN" dirty="0"/>
              <a:t>Per DRAM Addressability</a:t>
            </a:r>
            <a:endParaRPr kumimoji="1" lang="zh-CN" altLang="en-US" dirty="0"/>
          </a:p>
        </p:txBody>
      </p:sp>
      <p:sp>
        <p:nvSpPr>
          <p:cNvPr id="3" name="内容占位符 2">
            <a:extLst>
              <a:ext uri="{FF2B5EF4-FFF2-40B4-BE49-F238E27FC236}">
                <a16:creationId xmlns:a16="http://schemas.microsoft.com/office/drawing/2014/main" id="{53EF5311-8651-F546-B982-B71ECD243A2F}"/>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9577444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4472D4-F972-264F-AFB1-98B171CAE82E}"/>
              </a:ext>
            </a:extLst>
          </p:cNvPr>
          <p:cNvSpPr>
            <a:spLocks noGrp="1"/>
          </p:cNvSpPr>
          <p:nvPr>
            <p:ph type="title"/>
          </p:nvPr>
        </p:nvSpPr>
        <p:spPr/>
        <p:txBody>
          <a:bodyPr>
            <a:normAutofit/>
          </a:bodyPr>
          <a:lstStyle/>
          <a:p>
            <a:r>
              <a:rPr lang="en-US" altLang="zh-CN" dirty="0"/>
              <a:t>Gear Down Mode</a:t>
            </a:r>
            <a:endParaRPr kumimoji="1" lang="zh-CN" altLang="en-US" dirty="0"/>
          </a:p>
        </p:txBody>
      </p:sp>
      <p:sp>
        <p:nvSpPr>
          <p:cNvPr id="3" name="内容占位符 2">
            <a:extLst>
              <a:ext uri="{FF2B5EF4-FFF2-40B4-BE49-F238E27FC236}">
                <a16:creationId xmlns:a16="http://schemas.microsoft.com/office/drawing/2014/main" id="{7B929AC1-A060-014B-9759-A2841C64E49F}"/>
              </a:ext>
            </a:extLst>
          </p:cNvPr>
          <p:cNvSpPr>
            <a:spLocks noGrp="1"/>
          </p:cNvSpPr>
          <p:nvPr>
            <p:ph idx="1"/>
          </p:nvPr>
        </p:nvSpPr>
        <p:spPr/>
        <p:txBody>
          <a:bodyPr/>
          <a:lstStyle/>
          <a:p>
            <a:r>
              <a:rPr lang="zh-CN" altLang="zh-CN" dirty="0"/>
              <a:t>A </a:t>
            </a:r>
            <a:r>
              <a:rPr lang="zh-CN" altLang="zh-CN" b="1" dirty="0"/>
              <a:t>Reliability</a:t>
            </a:r>
            <a:r>
              <a:rPr lang="zh-CN" altLang="zh-CN" dirty="0"/>
              <a:t>, </a:t>
            </a:r>
            <a:r>
              <a:rPr lang="zh-CN" altLang="zh-CN" b="1" dirty="0"/>
              <a:t>Availabilit</a:t>
            </a:r>
            <a:r>
              <a:rPr lang="zh-CN" altLang="zh-CN" dirty="0"/>
              <a:t>y and </a:t>
            </a:r>
            <a:r>
              <a:rPr lang="zh-CN" altLang="zh-CN" b="1" dirty="0"/>
              <a:t>Serviceability</a:t>
            </a:r>
            <a:r>
              <a:rPr lang="zh-CN" altLang="zh-CN" dirty="0"/>
              <a:t>  (aka RAS) feature more clearly documented in the new </a:t>
            </a:r>
            <a:r>
              <a:rPr lang="zh-CN" altLang="zh-CN" dirty="0">
                <a:hlinkClick r:id="rId2"/>
              </a:rPr>
              <a:t>JEDEC DDR4 Rev B spec</a:t>
            </a:r>
            <a:r>
              <a:rPr lang="zh-CN" altLang="zh-CN" dirty="0"/>
              <a:t>, Gear-down mode, allows the DRAM Address/Command and Control bus to use every other rising clock of the DDR4 Memory bus clock.</a:t>
            </a:r>
          </a:p>
          <a:p>
            <a:endParaRPr kumimoji="1" lang="zh-CN" altLang="en-US" dirty="0"/>
          </a:p>
        </p:txBody>
      </p:sp>
    </p:spTree>
    <p:extLst>
      <p:ext uri="{BB962C8B-B14F-4D97-AF65-F5344CB8AC3E}">
        <p14:creationId xmlns:p14="http://schemas.microsoft.com/office/powerpoint/2010/main" val="42657029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F56522-79B0-5447-A7C1-C273CA61C53F}"/>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CRC</a:t>
            </a:r>
            <a:endParaRPr kumimoji="1" lang="zh-CN" altLang="en-US" dirty="0"/>
          </a:p>
        </p:txBody>
      </p:sp>
      <p:sp>
        <p:nvSpPr>
          <p:cNvPr id="3" name="内容占位符 2">
            <a:extLst>
              <a:ext uri="{FF2B5EF4-FFF2-40B4-BE49-F238E27FC236}">
                <a16:creationId xmlns:a16="http://schemas.microsoft.com/office/drawing/2014/main" id="{307483F9-9A9E-CB40-ACE8-CBC1BB31B059}"/>
              </a:ext>
            </a:extLst>
          </p:cNvPr>
          <p:cNvSpPr>
            <a:spLocks noGrp="1"/>
          </p:cNvSpPr>
          <p:nvPr>
            <p:ph idx="1"/>
          </p:nvPr>
        </p:nvSpPr>
        <p:spPr/>
        <p:txBody>
          <a:bodyPr/>
          <a:lstStyle/>
          <a:p>
            <a:r>
              <a:rPr lang="zh-CN" altLang="zh-CN" dirty="0"/>
              <a:t>CRC error detection provides real-time error detection on the DDR4 data bus, improv- ing system reliability during WRITE operations. DDR4 uses an 8-bit CRC header error control: X8+X2+X+1 (ATM-8 HEC).</a:t>
            </a:r>
          </a:p>
          <a:p>
            <a:endParaRPr kumimoji="1" lang="zh-CN" altLang="en-US" dirty="0"/>
          </a:p>
        </p:txBody>
      </p:sp>
    </p:spTree>
    <p:extLst>
      <p:ext uri="{BB962C8B-B14F-4D97-AF65-F5344CB8AC3E}">
        <p14:creationId xmlns:p14="http://schemas.microsoft.com/office/powerpoint/2010/main" val="27282899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8F457-783B-1243-9BA3-F4B137684D0B}"/>
              </a:ext>
            </a:extLst>
          </p:cNvPr>
          <p:cNvSpPr>
            <a:spLocks noGrp="1"/>
          </p:cNvSpPr>
          <p:nvPr>
            <p:ph type="title"/>
          </p:nvPr>
        </p:nvSpPr>
        <p:spPr/>
        <p:txBody>
          <a:bodyPr/>
          <a:lstStyle/>
          <a:p>
            <a:r>
              <a:rPr kumimoji="1" lang="en-US" altLang="zh-CN" dirty="0"/>
              <a:t>Command/Address</a:t>
            </a:r>
            <a:r>
              <a:rPr kumimoji="1" lang="zh-CN" altLang="en-US" dirty="0"/>
              <a:t> </a:t>
            </a:r>
            <a:r>
              <a:rPr kumimoji="1" lang="en-US" altLang="zh-CN" dirty="0"/>
              <a:t>Parity</a:t>
            </a:r>
            <a:endParaRPr kumimoji="1" lang="zh-CN" altLang="en-US" dirty="0"/>
          </a:p>
        </p:txBody>
      </p:sp>
      <p:sp>
        <p:nvSpPr>
          <p:cNvPr id="3" name="内容占位符 2">
            <a:extLst>
              <a:ext uri="{FF2B5EF4-FFF2-40B4-BE49-F238E27FC236}">
                <a16:creationId xmlns:a16="http://schemas.microsoft.com/office/drawing/2014/main" id="{18364B3B-F1C7-2641-B243-703F18807551}"/>
              </a:ext>
            </a:extLst>
          </p:cNvPr>
          <p:cNvSpPr>
            <a:spLocks noGrp="1"/>
          </p:cNvSpPr>
          <p:nvPr>
            <p:ph idx="1"/>
          </p:nvPr>
        </p:nvSpPr>
        <p:spPr/>
        <p:txBody>
          <a:bodyPr/>
          <a:lstStyle/>
          <a:p>
            <a:r>
              <a:rPr lang="en-US" altLang="zh-CN" dirty="0"/>
              <a:t>PC4:</a:t>
            </a:r>
          </a:p>
          <a:p>
            <a:pPr lvl="1"/>
            <a:r>
              <a:rPr lang="zh-CN" altLang="zh-CN" dirty="0"/>
              <a:t>[A2:A0] of MR5 are defined to enable or disable C/A Parity in the DRAM. The default state of the C/A Parity bits is disabled.</a:t>
            </a:r>
          </a:p>
          <a:p>
            <a:endParaRPr kumimoji="1" lang="zh-CN" altLang="en-US" dirty="0"/>
          </a:p>
        </p:txBody>
      </p:sp>
    </p:spTree>
    <p:extLst>
      <p:ext uri="{BB962C8B-B14F-4D97-AF65-F5344CB8AC3E}">
        <p14:creationId xmlns:p14="http://schemas.microsoft.com/office/powerpoint/2010/main" val="31295650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322A0-DDF2-F440-A4BD-3B6A77DA74ED}"/>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Purpose</a:t>
            </a:r>
            <a:r>
              <a:rPr kumimoji="1" lang="zh-CN" altLang="en-US" dirty="0"/>
              <a:t> </a:t>
            </a:r>
            <a:r>
              <a:rPr kumimoji="1" lang="en-US" altLang="zh-CN" dirty="0"/>
              <a:t>Register</a:t>
            </a:r>
            <a:endParaRPr kumimoji="1" lang="zh-CN" altLang="en-US" dirty="0"/>
          </a:p>
        </p:txBody>
      </p:sp>
      <p:sp>
        <p:nvSpPr>
          <p:cNvPr id="3" name="内容占位符 2">
            <a:extLst>
              <a:ext uri="{FF2B5EF4-FFF2-40B4-BE49-F238E27FC236}">
                <a16:creationId xmlns:a16="http://schemas.microsoft.com/office/drawing/2014/main" id="{707F6E18-0AE3-FA40-8191-92CE71B0A37D}"/>
              </a:ext>
            </a:extLst>
          </p:cNvPr>
          <p:cNvSpPr>
            <a:spLocks noGrp="1"/>
          </p:cNvSpPr>
          <p:nvPr>
            <p:ph idx="1"/>
          </p:nvPr>
        </p:nvSpPr>
        <p:spPr/>
        <p:txBody>
          <a:bodyPr>
            <a:normAutofit fontScale="85000" lnSpcReduction="20000"/>
          </a:bodyPr>
          <a:lstStyle/>
          <a:p>
            <a:r>
              <a:rPr kumimoji="1" lang="en-US" altLang="zh-CN" dirty="0"/>
              <a:t>(Aka)</a:t>
            </a:r>
            <a:r>
              <a:rPr kumimoji="1" lang="zh-CN" altLang="en-US" dirty="0"/>
              <a:t> </a:t>
            </a:r>
            <a:r>
              <a:rPr kumimoji="1" lang="en-US" altLang="zh-CN" dirty="0"/>
              <a:t>MPR,</a:t>
            </a:r>
            <a:r>
              <a:rPr kumimoji="1" lang="zh-CN" altLang="en-US" dirty="0"/>
              <a:t> </a:t>
            </a:r>
            <a:r>
              <a:rPr kumimoji="1" lang="en-US" altLang="zh-CN" dirty="0"/>
              <a:t>First</a:t>
            </a:r>
            <a:r>
              <a:rPr kumimoji="1" lang="zh-CN" altLang="en-US" dirty="0"/>
              <a:t> </a:t>
            </a:r>
            <a:r>
              <a:rPr kumimoji="1" lang="en-US" altLang="zh-CN" dirty="0"/>
              <a:t>appear</a:t>
            </a:r>
            <a:r>
              <a:rPr kumimoji="1" lang="zh-CN" altLang="en-US" dirty="0"/>
              <a:t> </a:t>
            </a:r>
            <a:r>
              <a:rPr kumimoji="1" lang="en-US" altLang="zh-CN" dirty="0"/>
              <a:t>on</a:t>
            </a:r>
            <a:r>
              <a:rPr kumimoji="1" lang="zh-CN" altLang="en-US" dirty="0"/>
              <a:t> </a:t>
            </a:r>
            <a:r>
              <a:rPr kumimoji="1" lang="en-US" altLang="zh-CN" dirty="0"/>
              <a:t>PC3.</a:t>
            </a:r>
          </a:p>
          <a:p>
            <a:r>
              <a:rPr lang="en-US" altLang="zh-CN" dirty="0"/>
              <a:t>M</a:t>
            </a:r>
            <a:r>
              <a:rPr lang="zh-CN" altLang="zh-CN" dirty="0"/>
              <a:t>ultipurpose register (MPR) function, MPR Access Mode, is used to write/read specialized data to/from the DRAM.</a:t>
            </a:r>
          </a:p>
          <a:p>
            <a:r>
              <a:rPr lang="zh-CN" altLang="zh-CN" dirty="0"/>
              <a:t>During Read Leveling the memory controller adjusts for the delays introduced by the fly-by memory topology that impact the read cycle. This is done via the addition of a special Multi-Purpose Register (MPR) in the DDR3 memory device. The MPR can be loaded with predefined data values via a special command from the memory controller. These data values can be used for system timing calibration by the memory controller.</a:t>
            </a:r>
          </a:p>
          <a:p>
            <a:r>
              <a:rPr lang="zh-CN" altLang="zh-CN" dirty="0"/>
              <a:t>As shown in Figure</a:t>
            </a:r>
            <a:r>
              <a:rPr lang="zh-CN" altLang="en-US" dirty="0"/>
              <a:t> </a:t>
            </a:r>
            <a:r>
              <a:rPr lang="zh-CN" altLang="zh-CN" dirty="0"/>
              <a:t>below, the MPR can be selected, by setting a bit in another memory register (EMRS3, bit A2), to switch the source of data for memory read to come from the MPR, not the normal memory array. The MPR data is substituted for the DQ, DM, DQS and /DQS pads on the memory device. </a:t>
            </a:r>
            <a:r>
              <a:rPr lang="zh-CN" altLang="zh-CN" b="1" dirty="0"/>
              <a:t>This feature allows the memory controller to calibrate the timing of the read path to adjust for any additional delays introduced by the DDR3 fly-by architecture.</a:t>
            </a:r>
            <a:endParaRPr lang="zh-CN" altLang="zh-CN" dirty="0"/>
          </a:p>
          <a:p>
            <a:endParaRPr kumimoji="1" lang="zh-CN" altLang="en-US" dirty="0"/>
          </a:p>
        </p:txBody>
      </p:sp>
    </p:spTree>
    <p:extLst>
      <p:ext uri="{BB962C8B-B14F-4D97-AF65-F5344CB8AC3E}">
        <p14:creationId xmlns:p14="http://schemas.microsoft.com/office/powerpoint/2010/main" val="7713079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8D4C4-98FE-8747-B4A5-D8CE7254FB6E}"/>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Purpose</a:t>
            </a:r>
            <a:r>
              <a:rPr kumimoji="1" lang="zh-CN" altLang="en-US" dirty="0"/>
              <a:t> </a:t>
            </a:r>
            <a:r>
              <a:rPr kumimoji="1" lang="en-US" altLang="zh-CN" dirty="0"/>
              <a:t>Register(Cont.)</a:t>
            </a:r>
            <a:endParaRPr kumimoji="1" lang="zh-CN" altLang="en-US" dirty="0"/>
          </a:p>
        </p:txBody>
      </p:sp>
      <p:sp>
        <p:nvSpPr>
          <p:cNvPr id="3" name="内容占位符 2">
            <a:extLst>
              <a:ext uri="{FF2B5EF4-FFF2-40B4-BE49-F238E27FC236}">
                <a16:creationId xmlns:a16="http://schemas.microsoft.com/office/drawing/2014/main" id="{41A08E47-5A12-9E43-8504-9641B835A742}"/>
              </a:ext>
            </a:extLst>
          </p:cNvPr>
          <p:cNvSpPr>
            <a:spLocks noGrp="1"/>
          </p:cNvSpPr>
          <p:nvPr>
            <p:ph idx="1"/>
          </p:nvPr>
        </p:nvSpPr>
        <p:spPr/>
        <p:txBody>
          <a:bodyPr/>
          <a:lstStyle/>
          <a:p>
            <a:endParaRPr kumimoji="1" lang="zh-CN" altLang="en-US"/>
          </a:p>
        </p:txBody>
      </p:sp>
      <p:pic>
        <p:nvPicPr>
          <p:cNvPr id="3074" name="Picture 2" descr="Memory &#10;Array &#10;*Mitch &#10;MPR &#10;DO, 0M, DOS, /DQS Pads ">
            <a:extLst>
              <a:ext uri="{FF2B5EF4-FFF2-40B4-BE49-F238E27FC236}">
                <a16:creationId xmlns:a16="http://schemas.microsoft.com/office/drawing/2014/main" id="{2E857911-0DF5-6749-99EB-7A46B63DC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300" y="2331944"/>
            <a:ext cx="256540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3891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83B146-32AD-FB47-82BE-F816CB80A955}"/>
              </a:ext>
            </a:extLst>
          </p:cNvPr>
          <p:cNvSpPr>
            <a:spLocks noGrp="1"/>
          </p:cNvSpPr>
          <p:nvPr>
            <p:ph type="title"/>
          </p:nvPr>
        </p:nvSpPr>
        <p:spPr/>
        <p:txBody>
          <a:bodyPr/>
          <a:lstStyle/>
          <a:p>
            <a:r>
              <a:rPr kumimoji="1" lang="en-US" altLang="zh-CN" dirty="0"/>
              <a:t>All</a:t>
            </a:r>
            <a:r>
              <a:rPr kumimoji="1" lang="zh-CN" altLang="en-US" dirty="0"/>
              <a:t> </a:t>
            </a:r>
            <a:r>
              <a:rPr kumimoji="1" lang="en-US" altLang="zh-CN" dirty="0"/>
              <a:t>Bank</a:t>
            </a:r>
            <a:r>
              <a:rPr kumimoji="1" lang="zh-CN" altLang="en-US" dirty="0"/>
              <a:t> </a:t>
            </a:r>
            <a:r>
              <a:rPr kumimoji="1" lang="en-US" altLang="zh-CN" dirty="0"/>
              <a:t>Refresh</a:t>
            </a:r>
            <a:r>
              <a:rPr kumimoji="1" lang="zh-CN" altLang="en-US" dirty="0"/>
              <a:t> </a:t>
            </a:r>
            <a:r>
              <a:rPr kumimoji="1" lang="en-US" altLang="zh-CN" dirty="0"/>
              <a:t>vs</a:t>
            </a:r>
            <a:r>
              <a:rPr kumimoji="1" lang="zh-CN" altLang="en-US" dirty="0"/>
              <a:t> </a:t>
            </a:r>
            <a:r>
              <a:rPr kumimoji="1" lang="en-US" altLang="zh-CN" dirty="0"/>
              <a:t>Per</a:t>
            </a:r>
            <a:r>
              <a:rPr kumimoji="1" lang="zh-CN" altLang="en-US" dirty="0"/>
              <a:t> </a:t>
            </a:r>
            <a:r>
              <a:rPr kumimoji="1" lang="en-US" altLang="zh-CN" dirty="0"/>
              <a:t>Bank</a:t>
            </a:r>
            <a:r>
              <a:rPr kumimoji="1" lang="zh-CN" altLang="en-US" dirty="0"/>
              <a:t> </a:t>
            </a:r>
            <a:r>
              <a:rPr kumimoji="1" lang="en-US" altLang="zh-CN" dirty="0"/>
              <a:t>Refresh</a:t>
            </a:r>
            <a:endParaRPr kumimoji="1" lang="zh-CN" altLang="en-US" dirty="0"/>
          </a:p>
        </p:txBody>
      </p:sp>
      <p:sp>
        <p:nvSpPr>
          <p:cNvPr id="3" name="内容占位符 2">
            <a:extLst>
              <a:ext uri="{FF2B5EF4-FFF2-40B4-BE49-F238E27FC236}">
                <a16:creationId xmlns:a16="http://schemas.microsoft.com/office/drawing/2014/main" id="{20220ABC-C70D-354B-9EC9-E415354E07BF}"/>
              </a:ext>
            </a:extLst>
          </p:cNvPr>
          <p:cNvSpPr>
            <a:spLocks noGrp="1"/>
          </p:cNvSpPr>
          <p:nvPr>
            <p:ph idx="1"/>
          </p:nvPr>
        </p:nvSpPr>
        <p:spPr/>
        <p:txBody>
          <a:bodyPr/>
          <a:lstStyle/>
          <a:p>
            <a:endParaRPr kumimoji="1" lang="zh-CN" altLang="en-US"/>
          </a:p>
        </p:txBody>
      </p:sp>
      <p:pic>
        <p:nvPicPr>
          <p:cNvPr id="6146" name="Picture 2" descr="Service timelines of all-bank and per-bank refresh.">
            <a:extLst>
              <a:ext uri="{FF2B5EF4-FFF2-40B4-BE49-F238E27FC236}">
                <a16:creationId xmlns:a16="http://schemas.microsoft.com/office/drawing/2014/main" id="{00838066-F78E-704C-A03D-121063438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976" y="1878850"/>
            <a:ext cx="9398000" cy="378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502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643467" y="640080"/>
            <a:ext cx="3096427" cy="5613236"/>
          </a:xfrm>
        </p:spPr>
        <p:txBody>
          <a:bodyPr anchor="ctr">
            <a:normAutofit/>
          </a:bodyPr>
          <a:lstStyle/>
          <a:p>
            <a:r>
              <a:rPr kumimoji="1" lang="en-US" altLang="zh-CN" dirty="0">
                <a:solidFill>
                  <a:srgbClr val="FFFFFF"/>
                </a:solidFill>
              </a:rPr>
              <a:t>GDDR</a:t>
            </a:r>
            <a:endParaRPr kumimoji="1" lang="zh-CN" altLang="en-US" dirty="0">
              <a:solidFill>
                <a:srgbClr val="FFFFFF"/>
              </a:solidFill>
            </a:endParaRPr>
          </a:p>
        </p:txBody>
      </p:sp>
      <p:sp>
        <p:nvSpPr>
          <p:cNvPr id="3" name="内容占位符 2"/>
          <p:cNvSpPr>
            <a:spLocks noGrp="1"/>
          </p:cNvSpPr>
          <p:nvPr>
            <p:ph idx="1"/>
          </p:nvPr>
        </p:nvSpPr>
        <p:spPr>
          <a:xfrm>
            <a:off x="4699818" y="640082"/>
            <a:ext cx="6848715" cy="2484884"/>
          </a:xfrm>
        </p:spPr>
        <p:txBody>
          <a:bodyPr anchor="ctr">
            <a:normAutofit/>
          </a:bodyPr>
          <a:lstStyle/>
          <a:p>
            <a:r>
              <a:rPr kumimoji="1" lang="en-US" altLang="zh-CN" sz="2000" dirty="0"/>
              <a:t>GPU</a:t>
            </a:r>
            <a:r>
              <a:rPr kumimoji="1" lang="zh-CN" altLang="en-US" sz="2000" dirty="0"/>
              <a:t> </a:t>
            </a:r>
            <a:r>
              <a:rPr kumimoji="1" lang="en-US" altLang="zh-CN" sz="2000" dirty="0"/>
              <a:t>needs</a:t>
            </a:r>
            <a:r>
              <a:rPr kumimoji="1" lang="zh-CN" altLang="en-US" sz="2000" dirty="0"/>
              <a:t> </a:t>
            </a:r>
            <a:r>
              <a:rPr kumimoji="1" lang="en-US" altLang="zh-CN" sz="2000" dirty="0"/>
              <a:t>massive</a:t>
            </a:r>
            <a:r>
              <a:rPr kumimoji="1" lang="zh-CN" altLang="en-US" sz="2000" dirty="0"/>
              <a:t> </a:t>
            </a:r>
            <a:r>
              <a:rPr kumimoji="1" lang="en-US" altLang="zh-CN" sz="2000" dirty="0"/>
              <a:t>bandwidth,</a:t>
            </a:r>
            <a:r>
              <a:rPr kumimoji="1" lang="zh-CN" altLang="en-US" sz="2000" dirty="0"/>
              <a:t> </a:t>
            </a:r>
            <a:r>
              <a:rPr kumimoji="1" lang="en-US" altLang="zh-CN" sz="2000" dirty="0"/>
              <a:t>not</a:t>
            </a:r>
            <a:r>
              <a:rPr kumimoji="1" lang="zh-CN" altLang="en-US" sz="2000" dirty="0"/>
              <a:t> </a:t>
            </a:r>
            <a:r>
              <a:rPr kumimoji="1" lang="en-US" altLang="zh-CN" sz="2000" dirty="0"/>
              <a:t>pay</a:t>
            </a:r>
            <a:r>
              <a:rPr kumimoji="1" lang="zh-CN" altLang="en-US" sz="2000" dirty="0"/>
              <a:t> </a:t>
            </a:r>
            <a:r>
              <a:rPr kumimoji="1" lang="en-US" altLang="zh-CN" sz="2000" dirty="0"/>
              <a:t>attention</a:t>
            </a:r>
            <a:r>
              <a:rPr kumimoji="1" lang="zh-CN" altLang="en-US" sz="2000" dirty="0"/>
              <a:t> </a:t>
            </a:r>
            <a:r>
              <a:rPr kumimoji="1" lang="en-US" altLang="zh-CN" sz="2000" dirty="0"/>
              <a:t>to</a:t>
            </a:r>
            <a:r>
              <a:rPr kumimoji="1" lang="zh-CN" altLang="en-US" sz="2000" dirty="0"/>
              <a:t> </a:t>
            </a:r>
            <a:r>
              <a:rPr kumimoji="1" lang="en-US" altLang="zh-CN" sz="2000" dirty="0"/>
              <a:t>latency.</a:t>
            </a:r>
          </a:p>
          <a:p>
            <a:r>
              <a:rPr kumimoji="1" lang="en-US" altLang="zh-CN" sz="2000" dirty="0"/>
              <a:t>GDDR5</a:t>
            </a:r>
            <a:r>
              <a:rPr kumimoji="1" lang="zh-CN" altLang="en-US" sz="2000" dirty="0"/>
              <a:t> </a:t>
            </a:r>
            <a:r>
              <a:rPr kumimoji="1" lang="en-US" altLang="zh-CN" sz="2000" dirty="0"/>
              <a:t>comes</a:t>
            </a:r>
            <a:r>
              <a:rPr kumimoji="1" lang="zh-CN" altLang="en-US" sz="2000" dirty="0"/>
              <a:t> </a:t>
            </a:r>
            <a:r>
              <a:rPr kumimoji="1" lang="en-US" altLang="zh-CN" sz="2000" dirty="0"/>
              <a:t>from</a:t>
            </a:r>
            <a:r>
              <a:rPr kumimoji="1" lang="zh-CN" altLang="en-US" sz="2000" dirty="0"/>
              <a:t> </a:t>
            </a:r>
            <a:r>
              <a:rPr kumimoji="1" lang="en-US" altLang="zh-CN" sz="2000" dirty="0"/>
              <a:t>DDR3.</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FADAC-0371-9645-9245-AA1E36474F80}"/>
              </a:ext>
            </a:extLst>
          </p:cNvPr>
          <p:cNvSpPr>
            <a:spLocks noGrp="1"/>
          </p:cNvSpPr>
          <p:nvPr>
            <p:ph type="title"/>
          </p:nvPr>
        </p:nvSpPr>
        <p:spPr/>
        <p:txBody>
          <a:bodyPr/>
          <a:lstStyle/>
          <a:p>
            <a:r>
              <a:rPr kumimoji="1" lang="en-US" altLang="zh-CN" dirty="0"/>
              <a:t>PASR</a:t>
            </a:r>
            <a:endParaRPr kumimoji="1" lang="zh-CN" altLang="en-US" dirty="0"/>
          </a:p>
        </p:txBody>
      </p:sp>
      <p:sp>
        <p:nvSpPr>
          <p:cNvPr id="3" name="内容占位符 2">
            <a:extLst>
              <a:ext uri="{FF2B5EF4-FFF2-40B4-BE49-F238E27FC236}">
                <a16:creationId xmlns:a16="http://schemas.microsoft.com/office/drawing/2014/main" id="{1B2359A0-04B2-8E4E-9C4F-5B2E3BF30BE1}"/>
              </a:ext>
            </a:extLst>
          </p:cNvPr>
          <p:cNvSpPr>
            <a:spLocks noGrp="1"/>
          </p:cNvSpPr>
          <p:nvPr>
            <p:ph idx="1"/>
          </p:nvPr>
        </p:nvSpPr>
        <p:spPr/>
        <p:txBody>
          <a:bodyPr/>
          <a:lstStyle/>
          <a:p>
            <a:r>
              <a:rPr kumimoji="1" lang="en-US" altLang="zh-CN" dirty="0" err="1"/>
              <a:t>Partitial</a:t>
            </a:r>
            <a:r>
              <a:rPr kumimoji="1" lang="zh-CN" altLang="en-US" dirty="0"/>
              <a:t> </a:t>
            </a:r>
            <a:r>
              <a:rPr kumimoji="1" lang="en-US" altLang="zh-CN" dirty="0"/>
              <a:t>Array</a:t>
            </a:r>
            <a:r>
              <a:rPr kumimoji="1" lang="zh-CN" altLang="en-US" dirty="0"/>
              <a:t> </a:t>
            </a:r>
            <a:r>
              <a:rPr kumimoji="1" lang="en-US" altLang="zh-CN" dirty="0"/>
              <a:t>Self</a:t>
            </a:r>
            <a:r>
              <a:rPr kumimoji="1" lang="zh-CN" altLang="en-US" dirty="0"/>
              <a:t> </a:t>
            </a:r>
            <a:r>
              <a:rPr kumimoji="1" lang="en-US" altLang="zh-CN" dirty="0"/>
              <a:t>Refresh.</a:t>
            </a:r>
            <a:endParaRPr kumimoji="1" lang="zh-CN" altLang="en-US" dirty="0"/>
          </a:p>
        </p:txBody>
      </p:sp>
    </p:spTree>
    <p:extLst>
      <p:ext uri="{BB962C8B-B14F-4D97-AF65-F5344CB8AC3E}">
        <p14:creationId xmlns:p14="http://schemas.microsoft.com/office/powerpoint/2010/main" val="22350621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51E3A8-3736-C948-8DA8-A22E1954EFD7}"/>
              </a:ext>
            </a:extLst>
          </p:cNvPr>
          <p:cNvSpPr>
            <a:spLocks noGrp="1"/>
          </p:cNvSpPr>
          <p:nvPr>
            <p:ph type="title"/>
          </p:nvPr>
        </p:nvSpPr>
        <p:spPr>
          <a:xfrm>
            <a:off x="838200" y="365126"/>
            <a:ext cx="10515600" cy="750980"/>
          </a:xfrm>
        </p:spPr>
        <p:txBody>
          <a:bodyPr/>
          <a:lstStyle/>
          <a:p>
            <a:r>
              <a:rPr kumimoji="1" lang="en-US" altLang="zh-CN" dirty="0"/>
              <a:t>TCSR</a:t>
            </a:r>
            <a:endParaRPr kumimoji="1" lang="zh-CN" altLang="en-US" dirty="0"/>
          </a:p>
        </p:txBody>
      </p:sp>
      <p:sp>
        <p:nvSpPr>
          <p:cNvPr id="4" name="内容占位符 3">
            <a:extLst>
              <a:ext uri="{FF2B5EF4-FFF2-40B4-BE49-F238E27FC236}">
                <a16:creationId xmlns:a16="http://schemas.microsoft.com/office/drawing/2014/main" id="{02DD5FCB-AF3F-C547-ACDC-2A35FBBE3E4E}"/>
              </a:ext>
            </a:extLst>
          </p:cNvPr>
          <p:cNvSpPr>
            <a:spLocks noGrp="1"/>
          </p:cNvSpPr>
          <p:nvPr>
            <p:ph idx="1"/>
          </p:nvPr>
        </p:nvSpPr>
        <p:spPr/>
        <p:txBody>
          <a:bodyPr>
            <a:normAutofit fontScale="92500"/>
          </a:bodyPr>
          <a:lstStyle/>
          <a:p>
            <a:r>
              <a:rPr kumimoji="1" lang="en-US" altLang="zh-CN" dirty="0"/>
              <a:t>Mobile DDR SDRAM incorporates several low power functionalities </a:t>
            </a:r>
          </a:p>
          <a:p>
            <a:pPr marL="0" indent="0">
              <a:buNone/>
            </a:pPr>
            <a:r>
              <a:rPr kumimoji="1" lang="en-US" altLang="zh-CN" dirty="0"/>
              <a:t>into DDR SDRAM to reduce the standby current. First, the supply voltage is </a:t>
            </a:r>
          </a:p>
          <a:p>
            <a:pPr marL="0" indent="0">
              <a:buNone/>
            </a:pPr>
            <a:r>
              <a:rPr kumimoji="1" lang="en-US" altLang="zh-CN" dirty="0"/>
              <a:t>reduced to 1.8V from 2.5V, providing half of the power reduction. Second, it </a:t>
            </a:r>
          </a:p>
          <a:p>
            <a:pPr marL="0" indent="0">
              <a:buNone/>
            </a:pPr>
            <a:r>
              <a:rPr kumimoji="1" lang="en-US" altLang="zh-CN" dirty="0"/>
              <a:t>now can support partial array self refresh (P ASR), only half or one-fourth, </a:t>
            </a:r>
          </a:p>
          <a:p>
            <a:pPr marL="0" indent="0">
              <a:buNone/>
            </a:pPr>
            <a:r>
              <a:rPr kumimoji="1" lang="en-US" altLang="zh-CN" dirty="0"/>
              <a:t>instead of whole DRAM array. Thus, only the array with the valid data will </a:t>
            </a:r>
          </a:p>
          <a:p>
            <a:pPr marL="0" indent="0">
              <a:buNone/>
            </a:pPr>
            <a:r>
              <a:rPr kumimoji="1" lang="en-US" altLang="zh-CN" dirty="0"/>
              <a:t>be refreshed to avoid unnecessary self refresh current. To further reduce the </a:t>
            </a:r>
          </a:p>
          <a:p>
            <a:pPr marL="0" indent="0">
              <a:buNone/>
            </a:pPr>
            <a:r>
              <a:rPr kumimoji="1" lang="en-US" altLang="zh-CN" dirty="0"/>
              <a:t>self refresh current, it also lengthens the refresh period for lower temperature, called temperature compensated self refresh (TCSR). Finally, when the DRAM is not used, e.g., the standby mode in the mobile devices, these low power DRAMs can enter into the deep power down mode to completely turn off the self-refresh operation. </a:t>
            </a:r>
            <a:endParaRPr kumimoji="1" lang="zh-CN" altLang="en-US" dirty="0"/>
          </a:p>
        </p:txBody>
      </p:sp>
    </p:spTree>
    <p:extLst>
      <p:ext uri="{BB962C8B-B14F-4D97-AF65-F5344CB8AC3E}">
        <p14:creationId xmlns:p14="http://schemas.microsoft.com/office/powerpoint/2010/main" val="4011079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AB6F4C-3ECA-F14F-8BBB-1B801A42B997}"/>
              </a:ext>
            </a:extLst>
          </p:cNvPr>
          <p:cNvSpPr>
            <a:spLocks noGrp="1"/>
          </p:cNvSpPr>
          <p:nvPr>
            <p:ph type="title"/>
          </p:nvPr>
        </p:nvSpPr>
        <p:spPr/>
        <p:txBody>
          <a:bodyPr/>
          <a:lstStyle/>
          <a:p>
            <a:r>
              <a:rPr kumimoji="1" lang="en-US" altLang="zh-CN" dirty="0"/>
              <a:t>ASR</a:t>
            </a:r>
            <a:r>
              <a:rPr kumimoji="1" lang="zh-CN" altLang="en-US" dirty="0"/>
              <a:t> </a:t>
            </a:r>
            <a:r>
              <a:rPr kumimoji="1" lang="en-US" altLang="zh-CN" dirty="0"/>
              <a:t>SRT</a:t>
            </a:r>
            <a:endParaRPr kumimoji="1" lang="zh-CN" altLang="en-US" dirty="0"/>
          </a:p>
        </p:txBody>
      </p:sp>
      <p:sp>
        <p:nvSpPr>
          <p:cNvPr id="3" name="内容占位符 2">
            <a:extLst>
              <a:ext uri="{FF2B5EF4-FFF2-40B4-BE49-F238E27FC236}">
                <a16:creationId xmlns:a16="http://schemas.microsoft.com/office/drawing/2014/main" id="{E5E7DE9B-FFA2-1E48-93F8-2FC12E9E75D6}"/>
              </a:ext>
            </a:extLst>
          </p:cNvPr>
          <p:cNvSpPr>
            <a:spLocks noGrp="1"/>
          </p:cNvSpPr>
          <p:nvPr>
            <p:ph idx="1"/>
          </p:nvPr>
        </p:nvSpPr>
        <p:spPr/>
        <p:txBody>
          <a:bodyPr>
            <a:normAutofit fontScale="77500" lnSpcReduction="20000"/>
          </a:bodyPr>
          <a:lstStyle/>
          <a:p>
            <a:r>
              <a:rPr kumimoji="1" lang="en-US" altLang="zh-CN" dirty="0"/>
              <a:t>Auto</a:t>
            </a:r>
            <a:r>
              <a:rPr kumimoji="1" lang="zh-CN" altLang="en-US" dirty="0"/>
              <a:t> </a:t>
            </a:r>
            <a:r>
              <a:rPr kumimoji="1" lang="en-US" altLang="zh-CN" dirty="0"/>
              <a:t>Self</a:t>
            </a:r>
            <a:r>
              <a:rPr kumimoji="1" lang="zh-CN" altLang="en-US" dirty="0"/>
              <a:t> </a:t>
            </a:r>
            <a:r>
              <a:rPr kumimoji="1" lang="en-US" altLang="zh-CN" dirty="0"/>
              <a:t>Refresh</a:t>
            </a:r>
            <a:r>
              <a:rPr kumimoji="1" lang="zh-CN" altLang="en-US" dirty="0"/>
              <a:t> </a:t>
            </a:r>
            <a:r>
              <a:rPr kumimoji="1" lang="en-US" altLang="zh-CN" dirty="0"/>
              <a:t>&amp;</a:t>
            </a:r>
            <a:r>
              <a:rPr kumimoji="1" lang="zh-CN" altLang="en-US" dirty="0"/>
              <a:t> </a:t>
            </a:r>
            <a:r>
              <a:rPr kumimoji="1" lang="en-US" altLang="zh-CN" dirty="0"/>
              <a:t>Self</a:t>
            </a:r>
            <a:r>
              <a:rPr kumimoji="1" lang="zh-CN" altLang="en-US" dirty="0"/>
              <a:t> </a:t>
            </a:r>
            <a:r>
              <a:rPr kumimoji="1" lang="en-US" altLang="zh-CN" dirty="0"/>
              <a:t>Refresh</a:t>
            </a:r>
            <a:r>
              <a:rPr kumimoji="1" lang="zh-CN" altLang="en-US" dirty="0"/>
              <a:t> </a:t>
            </a:r>
            <a:r>
              <a:rPr kumimoji="1" lang="en-US" altLang="zh-CN" dirty="0"/>
              <a:t>Temperature.</a:t>
            </a:r>
          </a:p>
          <a:p>
            <a:r>
              <a:rPr lang="zh-CN" altLang="zh-CN" dirty="0"/>
              <a:t>If the normal case temperature limit of 85°C is not exceeded, then neither SRT nor ASR is required, and both can be disabled throughout operation. However, if the extended temperature option of 95°C is needed, the user is required to provide a 2x refresh rate during (manual) refresh and to enable either the SRT or the ASR to ensure self refresh is performed at the 2x rate.</a:t>
            </a:r>
          </a:p>
          <a:p>
            <a:r>
              <a:rPr lang="zh-CN" altLang="zh-CN" dirty="0"/>
              <a:t>SRT forces the DRAM to switch the internal self refresh rate from 1x to 2x. Self refresh is performed at the 2x refresh rate regardless of the case temperature.</a:t>
            </a:r>
          </a:p>
          <a:p>
            <a:r>
              <a:rPr lang="zh-CN" altLang="zh-CN" dirty="0"/>
              <a:t>ASR automatically switches the DRAM’s internal self refresh rate from 1x to 2x. Howev- er, while in self refresh mode, ASR enables the refresh rate to automatically adjust be- tween 1x to 2x over the supported temperature range. One other disadvantage with ASR is the DRAM cannot always switch from a 1x to a 2x refresh rate at an exact case temper- ature of 85°C. Although the DRAM will support data integrity when it switches from a 1x to a 2x refresh rate, it may switch at a lower temperature than 85°C.</a:t>
            </a:r>
          </a:p>
          <a:p>
            <a:r>
              <a:rPr lang="zh-CN" altLang="zh-CN" dirty="0"/>
              <a:t>Since only one mode is necessary, SRT and ASR cannot be enabled at the same time.</a:t>
            </a:r>
            <a:endParaRPr lang="en-US" altLang="zh-CN" dirty="0"/>
          </a:p>
          <a:p>
            <a:r>
              <a:rPr kumimoji="1" lang="en-US" altLang="zh-CN" dirty="0"/>
              <a:t>DDR3:</a:t>
            </a:r>
            <a:r>
              <a:rPr kumimoji="1" lang="zh-CN" altLang="en-US" dirty="0"/>
              <a:t> </a:t>
            </a:r>
            <a:r>
              <a:rPr kumimoji="1" lang="en-US" altLang="zh-CN" dirty="0"/>
              <a:t>optional.</a:t>
            </a:r>
            <a:endParaRPr kumimoji="1" lang="zh-CN" altLang="en-US" dirty="0"/>
          </a:p>
        </p:txBody>
      </p:sp>
    </p:spTree>
    <p:extLst>
      <p:ext uri="{BB962C8B-B14F-4D97-AF65-F5344CB8AC3E}">
        <p14:creationId xmlns:p14="http://schemas.microsoft.com/office/powerpoint/2010/main" val="16903896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8AA73-CC5F-B94E-9FBC-9CFA689B782A}"/>
              </a:ext>
            </a:extLst>
          </p:cNvPr>
          <p:cNvSpPr>
            <a:spLocks noGrp="1"/>
          </p:cNvSpPr>
          <p:nvPr>
            <p:ph type="title"/>
          </p:nvPr>
        </p:nvSpPr>
        <p:spPr/>
        <p:txBody>
          <a:bodyPr>
            <a:normAutofit/>
          </a:bodyPr>
          <a:lstStyle/>
          <a:p>
            <a:r>
              <a:rPr lang="en-US" altLang="zh-CN" dirty="0"/>
              <a:t>Fine Granularity Refresh</a:t>
            </a:r>
            <a:endParaRPr kumimoji="1" lang="zh-CN" altLang="en-US" dirty="0"/>
          </a:p>
        </p:txBody>
      </p:sp>
      <p:sp>
        <p:nvSpPr>
          <p:cNvPr id="3" name="内容占位符 2">
            <a:extLst>
              <a:ext uri="{FF2B5EF4-FFF2-40B4-BE49-F238E27FC236}">
                <a16:creationId xmlns:a16="http://schemas.microsoft.com/office/drawing/2014/main" id="{5EC8EADD-97F7-FC46-B911-86B900E1E887}"/>
              </a:ext>
            </a:extLst>
          </p:cNvPr>
          <p:cNvSpPr>
            <a:spLocks noGrp="1"/>
          </p:cNvSpPr>
          <p:nvPr>
            <p:ph idx="1"/>
          </p:nvPr>
        </p:nvSpPr>
        <p:spPr/>
        <p:txBody>
          <a:bodyPr/>
          <a:lstStyle/>
          <a:p>
            <a:r>
              <a:rPr kumimoji="1" lang="en-US" altLang="zh-CN" dirty="0"/>
              <a:t>First</a:t>
            </a:r>
            <a:r>
              <a:rPr kumimoji="1" lang="zh-CN" altLang="en-US" dirty="0"/>
              <a:t> </a:t>
            </a:r>
            <a:r>
              <a:rPr kumimoji="1" lang="en-US" altLang="zh-CN" dirty="0"/>
              <a:t>appear</a:t>
            </a:r>
            <a:r>
              <a:rPr kumimoji="1" lang="zh-CN" altLang="en-US" dirty="0"/>
              <a:t> </a:t>
            </a:r>
            <a:r>
              <a:rPr kumimoji="1" lang="en-US" altLang="zh-CN" dirty="0"/>
              <a:t>on</a:t>
            </a:r>
            <a:r>
              <a:rPr kumimoji="1" lang="zh-CN" altLang="en-US" dirty="0"/>
              <a:t> </a:t>
            </a:r>
            <a:r>
              <a:rPr kumimoji="1" lang="en-US" altLang="zh-CN" dirty="0"/>
              <a:t>PC4.</a:t>
            </a:r>
          </a:p>
          <a:p>
            <a:r>
              <a:rPr kumimoji="1" lang="en-US" altLang="zh-CN" dirty="0"/>
              <a:t>The</a:t>
            </a:r>
            <a:r>
              <a:rPr kumimoji="1" lang="zh-CN" altLang="en-US" dirty="0"/>
              <a:t> </a:t>
            </a:r>
            <a:r>
              <a:rPr kumimoji="1" lang="en-US" altLang="zh-CN" dirty="0"/>
              <a:t>accurate</a:t>
            </a:r>
            <a:r>
              <a:rPr kumimoji="1" lang="zh-CN" altLang="en-US" dirty="0"/>
              <a:t> </a:t>
            </a:r>
            <a:r>
              <a:rPr kumimoji="1" lang="en-US" altLang="zh-CN" dirty="0"/>
              <a:t>refresh</a:t>
            </a:r>
            <a:r>
              <a:rPr kumimoji="1" lang="zh-CN" altLang="en-US" dirty="0"/>
              <a:t> </a:t>
            </a:r>
            <a:r>
              <a:rPr kumimoji="1" lang="en-US" altLang="zh-CN" dirty="0"/>
              <a:t>mode:</a:t>
            </a:r>
            <a:r>
              <a:rPr kumimoji="1" lang="zh-CN" altLang="en-US" dirty="0"/>
              <a:t> </a:t>
            </a:r>
            <a:r>
              <a:rPr kumimoji="1" lang="en-US" altLang="zh-CN" dirty="0"/>
              <a:t>1x/2x/4x..</a:t>
            </a:r>
            <a:endParaRPr kumimoji="1" lang="zh-CN" altLang="en-US" dirty="0"/>
          </a:p>
        </p:txBody>
      </p:sp>
    </p:spTree>
    <p:extLst>
      <p:ext uri="{BB962C8B-B14F-4D97-AF65-F5344CB8AC3E}">
        <p14:creationId xmlns:p14="http://schemas.microsoft.com/office/powerpoint/2010/main" val="15489861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1624BB-6DBA-7647-865D-7646593A355A}"/>
              </a:ext>
            </a:extLst>
          </p:cNvPr>
          <p:cNvSpPr>
            <a:spLocks noGrp="1"/>
          </p:cNvSpPr>
          <p:nvPr>
            <p:ph type="title"/>
          </p:nvPr>
        </p:nvSpPr>
        <p:spPr/>
        <p:txBody>
          <a:bodyPr>
            <a:normAutofit/>
          </a:bodyPr>
          <a:lstStyle/>
          <a:p>
            <a:r>
              <a:rPr lang="en-US" altLang="zh-CN" dirty="0"/>
              <a:t>Self Refresh Abort</a:t>
            </a:r>
            <a:endParaRPr kumimoji="1" lang="zh-CN" altLang="en-US" dirty="0"/>
          </a:p>
        </p:txBody>
      </p:sp>
      <p:sp>
        <p:nvSpPr>
          <p:cNvPr id="3" name="内容占位符 2">
            <a:extLst>
              <a:ext uri="{FF2B5EF4-FFF2-40B4-BE49-F238E27FC236}">
                <a16:creationId xmlns:a16="http://schemas.microsoft.com/office/drawing/2014/main" id="{BC8820E0-16D1-0F4B-8A77-5CB672101231}"/>
              </a:ext>
            </a:extLst>
          </p:cNvPr>
          <p:cNvSpPr>
            <a:spLocks noGrp="1"/>
          </p:cNvSpPr>
          <p:nvPr>
            <p:ph idx="1"/>
          </p:nvPr>
        </p:nvSpPr>
        <p:spPr/>
        <p:txBody>
          <a:bodyPr>
            <a:normAutofit lnSpcReduction="10000"/>
          </a:bodyPr>
          <a:lstStyle/>
          <a:p>
            <a:r>
              <a:rPr kumimoji="1" lang="en-US" altLang="zh-CN" dirty="0"/>
              <a:t>PC4/LP4.</a:t>
            </a:r>
          </a:p>
          <a:p>
            <a:r>
              <a:rPr kumimoji="1" lang="en-US" altLang="zh-CN" dirty="0"/>
              <a:t>Why</a:t>
            </a:r>
            <a:r>
              <a:rPr kumimoji="1" lang="zh-CN" altLang="en-US" dirty="0"/>
              <a:t> </a:t>
            </a:r>
            <a:r>
              <a:rPr kumimoji="1" lang="en-US" altLang="zh-CN" dirty="0"/>
              <a:t>self</a:t>
            </a:r>
            <a:r>
              <a:rPr kumimoji="1" lang="zh-CN" altLang="en-US" dirty="0"/>
              <a:t> </a:t>
            </a:r>
            <a:r>
              <a:rPr kumimoji="1" lang="en-US" altLang="zh-CN" dirty="0"/>
              <a:t>refresh</a:t>
            </a:r>
            <a:r>
              <a:rPr kumimoji="1" lang="zh-CN" altLang="en-US" dirty="0"/>
              <a:t> </a:t>
            </a:r>
            <a:r>
              <a:rPr kumimoji="1" lang="en-US" altLang="zh-CN" dirty="0"/>
              <a:t>abort?</a:t>
            </a:r>
          </a:p>
          <a:p>
            <a:pPr lvl="1"/>
            <a:r>
              <a:rPr lang="zh-CN" altLang="zh-CN" dirty="0"/>
              <a:t>During internal DRAM memory refreshes, the memory controller has no visibility to when this refresh is initiated. As a result, the controller is designed to wait for an entire refresh cycle (tRFC, plus a guard band, e.g., 10 ns) before issuing a command to the DRAM. The time period a memory controller must wait before issuing a valid command is herein referred to as tXS (i.e., tRFC+10 ns). tRFC for a 2 Gbit device is in the range of 160 ns. The tRFC approximately doubles as DRAM devices increase in density (e.g., tRFC for a 4 GBit device is in the range of 300 ns, tRFC for an 8 Gbit device is in the range of 550 ns), thus increasing tXS.</a:t>
            </a:r>
          </a:p>
          <a:p>
            <a:pPr lvl="1"/>
            <a:r>
              <a:rPr lang="zh-CN" altLang="zh-CN" b="1" dirty="0"/>
              <a:t>Therefore it is desirable to reduce the value of tXS for DRAM devices in order to reduce the time a memory controller must wait before issuing valid commands.</a:t>
            </a:r>
            <a:endParaRPr lang="zh-CN" altLang="zh-CN" dirty="0"/>
          </a:p>
          <a:p>
            <a:endParaRPr kumimoji="1" lang="zh-CN" altLang="en-US" dirty="0"/>
          </a:p>
        </p:txBody>
      </p:sp>
    </p:spTree>
    <p:extLst>
      <p:ext uri="{BB962C8B-B14F-4D97-AF65-F5344CB8AC3E}">
        <p14:creationId xmlns:p14="http://schemas.microsoft.com/office/powerpoint/2010/main" val="20558270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33CD83-8087-8B44-B324-986E2B3B7F11}"/>
              </a:ext>
            </a:extLst>
          </p:cNvPr>
          <p:cNvSpPr>
            <a:spLocks noGrp="1"/>
          </p:cNvSpPr>
          <p:nvPr>
            <p:ph type="title"/>
          </p:nvPr>
        </p:nvSpPr>
        <p:spPr/>
        <p:txBody>
          <a:bodyPr>
            <a:normAutofit/>
          </a:bodyPr>
          <a:lstStyle/>
          <a:p>
            <a:r>
              <a:rPr lang="en-US" altLang="zh-CN" dirty="0"/>
              <a:t>Fly-By Topology</a:t>
            </a:r>
            <a:endParaRPr kumimoji="1" lang="zh-CN" altLang="en-US" dirty="0"/>
          </a:p>
        </p:txBody>
      </p:sp>
      <p:sp>
        <p:nvSpPr>
          <p:cNvPr id="3" name="内容占位符 2">
            <a:extLst>
              <a:ext uri="{FF2B5EF4-FFF2-40B4-BE49-F238E27FC236}">
                <a16:creationId xmlns:a16="http://schemas.microsoft.com/office/drawing/2014/main" id="{36C35529-C3AD-1B44-8127-ABBFA3B50588}"/>
              </a:ext>
            </a:extLst>
          </p:cNvPr>
          <p:cNvSpPr>
            <a:spLocks noGrp="1"/>
          </p:cNvSpPr>
          <p:nvPr>
            <p:ph idx="1"/>
          </p:nvPr>
        </p:nvSpPr>
        <p:spPr/>
        <p:txBody>
          <a:bodyPr/>
          <a:lstStyle/>
          <a:p>
            <a:r>
              <a:rPr lang="zh-CN" altLang="zh-CN" dirty="0"/>
              <a:t>DDR3</a:t>
            </a:r>
            <a:r>
              <a:rPr lang="en-US" altLang="zh-CN" dirty="0"/>
              <a:t> </a:t>
            </a:r>
            <a:r>
              <a:rPr lang="zh-CN" altLang="zh-CN" dirty="0"/>
              <a:t>uses</a:t>
            </a:r>
            <a:r>
              <a:rPr lang="en-US" altLang="zh-CN" dirty="0"/>
              <a:t> </a:t>
            </a:r>
            <a:r>
              <a:rPr lang="zh-CN" altLang="zh-CN" dirty="0"/>
              <a:t>fly-by</a:t>
            </a:r>
            <a:r>
              <a:rPr lang="en-US" altLang="zh-CN" dirty="0"/>
              <a:t> </a:t>
            </a:r>
            <a:r>
              <a:rPr lang="zh-CN" altLang="zh-CN" dirty="0"/>
              <a:t>topology</a:t>
            </a:r>
            <a:r>
              <a:rPr lang="en-US" altLang="zh-CN" dirty="0"/>
              <a:t> </a:t>
            </a:r>
            <a:r>
              <a:rPr lang="zh-CN" altLang="zh-CN" dirty="0"/>
              <a:t>for</a:t>
            </a:r>
            <a:r>
              <a:rPr lang="en-US" altLang="zh-CN" dirty="0"/>
              <a:t> </a:t>
            </a:r>
            <a:r>
              <a:rPr lang="zh-CN" altLang="zh-CN" dirty="0"/>
              <a:t>CMD/ADD/CLK</a:t>
            </a:r>
            <a:r>
              <a:rPr lang="en-US" altLang="zh-CN" dirty="0"/>
              <a:t> </a:t>
            </a:r>
            <a:r>
              <a:rPr lang="zh-CN" altLang="zh-CN" dirty="0"/>
              <a:t>signals</a:t>
            </a:r>
            <a:r>
              <a:rPr lang="en-US" altLang="zh-CN" dirty="0"/>
              <a:t> </a:t>
            </a:r>
            <a:r>
              <a:rPr lang="zh-CN" altLang="zh-CN" dirty="0"/>
              <a:t>to</a:t>
            </a:r>
            <a:r>
              <a:rPr lang="en-US" altLang="zh-CN" dirty="0"/>
              <a:t> </a:t>
            </a:r>
            <a:r>
              <a:rPr lang="zh-CN" altLang="zh-CN" dirty="0"/>
              <a:t>improve</a:t>
            </a:r>
            <a:r>
              <a:rPr lang="en-US" altLang="zh-CN" dirty="0"/>
              <a:t> </a:t>
            </a:r>
            <a:r>
              <a:rPr lang="zh-CN" altLang="zh-CN" dirty="0"/>
              <a:t>signal</a:t>
            </a:r>
            <a:r>
              <a:rPr lang="en-US" altLang="zh-CN" dirty="0"/>
              <a:t> </a:t>
            </a:r>
            <a:r>
              <a:rPr lang="zh-CN" altLang="zh-CN" dirty="0"/>
              <a:t>quality.This</a:t>
            </a:r>
            <a:r>
              <a:rPr lang="en-US" altLang="zh-CN" dirty="0"/>
              <a:t> </a:t>
            </a:r>
            <a:r>
              <a:rPr lang="zh-CN" altLang="zh-CN" dirty="0"/>
              <a:t>causes</a:t>
            </a:r>
            <a:r>
              <a:rPr lang="en-US" altLang="zh-CN" dirty="0"/>
              <a:t> </a:t>
            </a:r>
            <a:r>
              <a:rPr lang="zh-CN" altLang="zh-CN" dirty="0"/>
              <a:t>flight</a:t>
            </a:r>
            <a:r>
              <a:rPr lang="en-US" altLang="zh-CN" dirty="0"/>
              <a:t> </a:t>
            </a:r>
            <a:r>
              <a:rPr lang="zh-CN" altLang="zh-CN" dirty="0"/>
              <a:t>time</a:t>
            </a:r>
            <a:r>
              <a:rPr lang="en-US" altLang="zh-CN" dirty="0"/>
              <a:t> </a:t>
            </a:r>
            <a:r>
              <a:rPr lang="zh-CN" altLang="zh-CN" dirty="0"/>
              <a:t>difference between DQ/DM/DQS and CMD/ADD/CLK. DDR3 has de-skew mechanism to compensate flight time difference.</a:t>
            </a:r>
          </a:p>
          <a:p>
            <a:endParaRPr kumimoji="1" lang="zh-CN" altLang="en-US" dirty="0"/>
          </a:p>
        </p:txBody>
      </p:sp>
    </p:spTree>
    <p:extLst>
      <p:ext uri="{BB962C8B-B14F-4D97-AF65-F5344CB8AC3E}">
        <p14:creationId xmlns:p14="http://schemas.microsoft.com/office/powerpoint/2010/main" val="25797452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5BEC7-343F-D548-9E4B-54BA7835B31B}"/>
              </a:ext>
            </a:extLst>
          </p:cNvPr>
          <p:cNvSpPr>
            <a:spLocks noGrp="1"/>
          </p:cNvSpPr>
          <p:nvPr>
            <p:ph type="title"/>
          </p:nvPr>
        </p:nvSpPr>
        <p:spPr/>
        <p:txBody>
          <a:bodyPr/>
          <a:lstStyle/>
          <a:p>
            <a:r>
              <a:rPr kumimoji="1" lang="en-US" altLang="zh-CN" dirty="0"/>
              <a:t>DBI</a:t>
            </a:r>
            <a:endParaRPr kumimoji="1" lang="zh-CN" altLang="en-US" dirty="0"/>
          </a:p>
        </p:txBody>
      </p:sp>
      <p:sp>
        <p:nvSpPr>
          <p:cNvPr id="3" name="内容占位符 2">
            <a:extLst>
              <a:ext uri="{FF2B5EF4-FFF2-40B4-BE49-F238E27FC236}">
                <a16:creationId xmlns:a16="http://schemas.microsoft.com/office/drawing/2014/main" id="{E7123864-1BB9-5741-B956-9F922DFDA8E6}"/>
              </a:ext>
            </a:extLst>
          </p:cNvPr>
          <p:cNvSpPr>
            <a:spLocks noGrp="1"/>
          </p:cNvSpPr>
          <p:nvPr>
            <p:ph idx="1"/>
          </p:nvPr>
        </p:nvSpPr>
        <p:spPr/>
        <p:txBody>
          <a:bodyPr/>
          <a:lstStyle/>
          <a:p>
            <a:r>
              <a:rPr lang="zh-CN" altLang="zh-CN" dirty="0"/>
              <a:t>Data bus inversion (DBI) to help improve signal integrity while reducing power consumption</a:t>
            </a:r>
            <a:r>
              <a:rPr lang="en-US" altLang="zh-CN" dirty="0"/>
              <a:t>,</a:t>
            </a:r>
            <a:r>
              <a:rPr lang="zh-CN" altLang="en-US" dirty="0"/>
              <a:t> </a:t>
            </a:r>
            <a:r>
              <a:rPr lang="en-US" altLang="zh-CN" dirty="0"/>
              <a:t>but</a:t>
            </a:r>
            <a:r>
              <a:rPr lang="zh-CN" altLang="en-US" dirty="0"/>
              <a:t> </a:t>
            </a:r>
            <a:r>
              <a:rPr lang="en-US" altLang="zh-CN" dirty="0"/>
              <a:t>it</a:t>
            </a:r>
            <a:r>
              <a:rPr lang="zh-CN" altLang="en-US" dirty="0"/>
              <a:t> </a:t>
            </a:r>
            <a:r>
              <a:rPr lang="en-US" altLang="zh-CN" dirty="0"/>
              <a:t>increases</a:t>
            </a:r>
            <a:r>
              <a:rPr lang="zh-CN" altLang="en-US" dirty="0"/>
              <a:t> </a:t>
            </a:r>
            <a:r>
              <a:rPr lang="en-US" altLang="zh-CN" dirty="0"/>
              <a:t>read</a:t>
            </a:r>
            <a:r>
              <a:rPr lang="zh-CN" altLang="en-US" dirty="0"/>
              <a:t> </a:t>
            </a:r>
            <a:r>
              <a:rPr lang="en-US" altLang="zh-CN" dirty="0"/>
              <a:t>or</a:t>
            </a:r>
            <a:r>
              <a:rPr lang="zh-CN" altLang="en-US" dirty="0"/>
              <a:t> </a:t>
            </a:r>
            <a:r>
              <a:rPr lang="en-US" altLang="zh-CN" dirty="0"/>
              <a:t>write</a:t>
            </a:r>
            <a:r>
              <a:rPr lang="zh-CN" altLang="en-US" dirty="0"/>
              <a:t> </a:t>
            </a:r>
            <a:r>
              <a:rPr lang="en-US" altLang="zh-CN" dirty="0"/>
              <a:t>latency.</a:t>
            </a:r>
          </a:p>
          <a:p>
            <a:r>
              <a:rPr lang="en-US" altLang="zh-CN" dirty="0"/>
              <a:t>Why</a:t>
            </a:r>
            <a:r>
              <a:rPr lang="zh-CN" altLang="en-US" dirty="0"/>
              <a:t> </a:t>
            </a:r>
            <a:r>
              <a:rPr lang="en-US" altLang="zh-CN" dirty="0"/>
              <a:t>DDR4/LPDDR4</a:t>
            </a:r>
            <a:r>
              <a:rPr lang="zh-CN" altLang="en-US" dirty="0"/>
              <a:t> </a:t>
            </a:r>
            <a:r>
              <a:rPr lang="en-US" altLang="zh-CN" dirty="0"/>
              <a:t>supports</a:t>
            </a:r>
            <a:r>
              <a:rPr lang="zh-CN" altLang="en-US" dirty="0"/>
              <a:t> </a:t>
            </a:r>
            <a:r>
              <a:rPr lang="en-US" altLang="zh-CN" dirty="0"/>
              <a:t>DBI,</a:t>
            </a:r>
            <a:r>
              <a:rPr lang="zh-CN" altLang="en-US" dirty="0"/>
              <a:t> </a:t>
            </a:r>
            <a:r>
              <a:rPr lang="en-US" altLang="zh-CN" dirty="0"/>
              <a:t>DDR3/LPDDR3</a:t>
            </a:r>
            <a:r>
              <a:rPr lang="zh-CN" altLang="en-US" dirty="0"/>
              <a:t> </a:t>
            </a:r>
            <a:r>
              <a:rPr lang="en-US" altLang="zh-CN" dirty="0"/>
              <a:t>don’t</a:t>
            </a:r>
            <a:r>
              <a:rPr lang="zh-CN" altLang="en-US" dirty="0"/>
              <a:t> </a:t>
            </a:r>
            <a:r>
              <a:rPr lang="en-US" altLang="zh-CN" dirty="0"/>
              <a:t>support?</a:t>
            </a:r>
            <a:endParaRPr lang="zh-CN" altLang="zh-CN" dirty="0"/>
          </a:p>
          <a:p>
            <a:endParaRPr kumimoji="1" lang="zh-CN" altLang="en-US" dirty="0"/>
          </a:p>
        </p:txBody>
      </p:sp>
    </p:spTree>
    <p:extLst>
      <p:ext uri="{BB962C8B-B14F-4D97-AF65-F5344CB8AC3E}">
        <p14:creationId xmlns:p14="http://schemas.microsoft.com/office/powerpoint/2010/main" val="13797556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2FA776-DD54-D743-973D-B63276DE78FB}"/>
              </a:ext>
            </a:extLst>
          </p:cNvPr>
          <p:cNvSpPr>
            <a:spLocks noGrp="1"/>
          </p:cNvSpPr>
          <p:nvPr>
            <p:ph type="title"/>
          </p:nvPr>
        </p:nvSpPr>
        <p:spPr/>
        <p:txBody>
          <a:bodyPr/>
          <a:lstStyle/>
          <a:p>
            <a:r>
              <a:rPr kumimoji="1" lang="en-US" altLang="zh-CN" dirty="0"/>
              <a:t>Power</a:t>
            </a:r>
            <a:r>
              <a:rPr kumimoji="1" lang="zh-CN" altLang="en-US" dirty="0"/>
              <a:t> </a:t>
            </a:r>
            <a:r>
              <a:rPr kumimoji="1" lang="en-US" altLang="zh-CN" dirty="0"/>
              <a:t>Down</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3B2C34E9-0847-AE4D-8464-40807FB6A6C8}"/>
              </a:ext>
            </a:extLst>
          </p:cNvPr>
          <p:cNvSpPr>
            <a:spLocks noGrp="1"/>
          </p:cNvSpPr>
          <p:nvPr>
            <p:ph idx="1"/>
          </p:nvPr>
        </p:nvSpPr>
        <p:spPr/>
        <p:txBody>
          <a:bodyPr>
            <a:normAutofit fontScale="92500" lnSpcReduction="10000"/>
          </a:bodyPr>
          <a:lstStyle/>
          <a:p>
            <a:r>
              <a:rPr lang="zh-CN" altLang="zh-CN" dirty="0"/>
              <a:t>Power Down Mode - can modestly save system power at the expense of higher DRAM latency by putting DRAM into a quiescent state after a period of inactivity.</a:t>
            </a:r>
            <a:endParaRPr lang="en-US" altLang="zh-CN" dirty="0"/>
          </a:p>
          <a:p>
            <a:r>
              <a:rPr lang="zh-CN" altLang="zh-CN" dirty="0"/>
              <a:t>Power Down and Self Refresh are 2 low power states of DRAM devices.  One of the primary differences between these states is that in the Self Refresh state, the DRAM executes internal refreshes which allows the memory controller and PHY to be disabled for a long time.  In the power down state, the DRAM still requires refresh commands to be sent to maintain the memory contents.</a:t>
            </a:r>
            <a:endParaRPr lang="en-US" altLang="zh-CN" dirty="0"/>
          </a:p>
          <a:p>
            <a:r>
              <a:rPr lang="en-US" altLang="zh-CN" dirty="0"/>
              <a:t>LP4:</a:t>
            </a:r>
            <a:r>
              <a:rPr lang="zh-CN" altLang="en-US" dirty="0"/>
              <a:t> </a:t>
            </a:r>
            <a:r>
              <a:rPr lang="zh-CN" altLang="zh-CN" b="1" dirty="0"/>
              <a:t>Entering power-down deactivates the input and output buffers, excluding CKE and </a:t>
            </a:r>
            <a:r>
              <a:rPr lang="en-US" altLang="zh-CN" b="1" dirty="0"/>
              <a:t>RESET</a:t>
            </a:r>
            <a:r>
              <a:rPr lang="zh-CN" altLang="zh-CN" b="1" dirty="0"/>
              <a:t>.</a:t>
            </a:r>
            <a:endParaRPr lang="en-US" altLang="zh-CN" b="1" dirty="0"/>
          </a:p>
          <a:p>
            <a:r>
              <a:rPr lang="zh-CN" altLang="zh-CN" dirty="0"/>
              <a:t>Maximum power-down duration is governed by the refresh requirements of the device.</a:t>
            </a:r>
          </a:p>
          <a:p>
            <a:endParaRPr lang="zh-CN" altLang="zh-CN" dirty="0"/>
          </a:p>
          <a:p>
            <a:endParaRPr lang="zh-CN" altLang="zh-CN" dirty="0"/>
          </a:p>
          <a:p>
            <a:endParaRPr lang="zh-CN" altLang="zh-CN" dirty="0"/>
          </a:p>
          <a:p>
            <a:endParaRPr kumimoji="1" lang="zh-CN" altLang="en-US" dirty="0"/>
          </a:p>
        </p:txBody>
      </p:sp>
    </p:spTree>
    <p:extLst>
      <p:ext uri="{BB962C8B-B14F-4D97-AF65-F5344CB8AC3E}">
        <p14:creationId xmlns:p14="http://schemas.microsoft.com/office/powerpoint/2010/main" val="14878549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2A9DA-E005-A948-B464-2059B30D31F7}"/>
              </a:ext>
            </a:extLst>
          </p:cNvPr>
          <p:cNvSpPr>
            <a:spLocks noGrp="1"/>
          </p:cNvSpPr>
          <p:nvPr>
            <p:ph type="title"/>
          </p:nvPr>
        </p:nvSpPr>
        <p:spPr/>
        <p:txBody>
          <a:bodyPr/>
          <a:lstStyle/>
          <a:p>
            <a:r>
              <a:rPr kumimoji="1" lang="en-US" altLang="zh-CN" dirty="0"/>
              <a:t>DPD(Deep</a:t>
            </a:r>
            <a:r>
              <a:rPr kumimoji="1" lang="zh-CN" altLang="en-US" dirty="0"/>
              <a:t> </a:t>
            </a:r>
            <a:r>
              <a:rPr kumimoji="1" lang="en-US" altLang="zh-CN" dirty="0"/>
              <a:t>Power</a:t>
            </a:r>
            <a:r>
              <a:rPr kumimoji="1" lang="zh-CN" altLang="en-US" dirty="0"/>
              <a:t> </a:t>
            </a:r>
            <a:r>
              <a:rPr kumimoji="1" lang="en-US" altLang="zh-CN" dirty="0"/>
              <a:t>Down)</a:t>
            </a:r>
            <a:endParaRPr kumimoji="1" lang="zh-CN" altLang="en-US" dirty="0"/>
          </a:p>
        </p:txBody>
      </p:sp>
      <p:sp>
        <p:nvSpPr>
          <p:cNvPr id="3" name="内容占位符 2">
            <a:extLst>
              <a:ext uri="{FF2B5EF4-FFF2-40B4-BE49-F238E27FC236}">
                <a16:creationId xmlns:a16="http://schemas.microsoft.com/office/drawing/2014/main" id="{E18A2019-E7D0-264C-BB92-0A0D6F9CE8E8}"/>
              </a:ext>
            </a:extLst>
          </p:cNvPr>
          <p:cNvSpPr>
            <a:spLocks noGrp="1"/>
          </p:cNvSpPr>
          <p:nvPr>
            <p:ph idx="1"/>
          </p:nvPr>
        </p:nvSpPr>
        <p:spPr/>
        <p:txBody>
          <a:bodyPr/>
          <a:lstStyle/>
          <a:p>
            <a:r>
              <a:rPr kumimoji="1" lang="en-US" altLang="zh-CN" dirty="0"/>
              <a:t>LP3</a:t>
            </a:r>
          </a:p>
          <a:p>
            <a:r>
              <a:rPr kumimoji="1" lang="en-US" altLang="zh-CN" dirty="0"/>
              <a:t>PC4:</a:t>
            </a:r>
            <a:r>
              <a:rPr kumimoji="1" lang="zh-CN" altLang="en-US" dirty="0"/>
              <a:t> </a:t>
            </a:r>
            <a:r>
              <a:rPr kumimoji="1" lang="en-US" altLang="zh-CN" dirty="0"/>
              <a:t>MR4</a:t>
            </a:r>
            <a:r>
              <a:rPr kumimoji="1" lang="zh-CN" altLang="en-US" dirty="0"/>
              <a:t> </a:t>
            </a:r>
            <a:r>
              <a:rPr kumimoji="1" lang="en-US" altLang="zh-CN" dirty="0"/>
              <a:t>A4</a:t>
            </a:r>
          </a:p>
          <a:p>
            <a:r>
              <a:rPr lang="en-US" altLang="zh-CN" dirty="0"/>
              <a:t>T</a:t>
            </a:r>
            <a:r>
              <a:rPr lang="zh-CN" altLang="zh-CN" dirty="0"/>
              <a:t>he JEDEC standard specifies a Deep Power-Down (DPD) mode, in which the entire memory array shuts down. All internal voltage generators inside the device stop and all data is lost, as is all the information in the Mode Register Set (MRS) and the EMRS. </a:t>
            </a:r>
          </a:p>
          <a:p>
            <a:endParaRPr kumimoji="1" lang="zh-CN" altLang="en-US" dirty="0"/>
          </a:p>
        </p:txBody>
      </p:sp>
    </p:spTree>
    <p:extLst>
      <p:ext uri="{BB962C8B-B14F-4D97-AF65-F5344CB8AC3E}">
        <p14:creationId xmlns:p14="http://schemas.microsoft.com/office/powerpoint/2010/main" val="13303780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IDD</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What’s</a:t>
            </a:r>
            <a:r>
              <a:rPr lang="zh-CN" altLang="en-US" dirty="0"/>
              <a:t> </a:t>
            </a:r>
            <a:r>
              <a:rPr lang="en-US" altLang="zh-CN" dirty="0"/>
              <a:t>IDD?</a:t>
            </a:r>
          </a:p>
          <a:p>
            <a:pPr lvl="1"/>
            <a:r>
              <a:rPr lang="en-US" altLang="zh-CN" dirty="0"/>
              <a:t>T</a:t>
            </a:r>
            <a:r>
              <a:rPr lang="zh-CN" altLang="zh-CN" dirty="0"/>
              <a:t>he current draw from the VDD terminal of the device (the IDD)</a:t>
            </a:r>
            <a:r>
              <a:rPr lang="en-US" altLang="zh-CN" dirty="0"/>
              <a:t>.</a:t>
            </a:r>
            <a:endParaRPr lang="zh-CN" altLang="zh-CN" dirty="0"/>
          </a:p>
          <a:p>
            <a:pPr lvl="1"/>
            <a:endParaRPr lang="en-US" altLang="zh-CN" dirty="0"/>
          </a:p>
          <a:p>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59F49-4278-DA44-BB2F-D9900DA843F6}"/>
              </a:ext>
            </a:extLst>
          </p:cNvPr>
          <p:cNvSpPr>
            <a:spLocks noGrp="1"/>
          </p:cNvSpPr>
          <p:nvPr>
            <p:ph type="title"/>
          </p:nvPr>
        </p:nvSpPr>
        <p:spPr/>
        <p:txBody>
          <a:bodyPr/>
          <a:lstStyle/>
          <a:p>
            <a:r>
              <a:rPr kumimoji="1" lang="en-US" altLang="zh-CN" dirty="0"/>
              <a:t>Wide</a:t>
            </a:r>
            <a:r>
              <a:rPr kumimoji="1" lang="zh-CN" altLang="en-US" dirty="0"/>
              <a:t> </a:t>
            </a:r>
            <a:r>
              <a:rPr kumimoji="1" lang="en-US" altLang="zh-CN" dirty="0"/>
              <a:t>IO</a:t>
            </a:r>
            <a:endParaRPr kumimoji="1" lang="zh-CN" altLang="en-US" dirty="0"/>
          </a:p>
        </p:txBody>
      </p:sp>
      <p:sp>
        <p:nvSpPr>
          <p:cNvPr id="3" name="内容占位符 2">
            <a:extLst>
              <a:ext uri="{FF2B5EF4-FFF2-40B4-BE49-F238E27FC236}">
                <a16:creationId xmlns:a16="http://schemas.microsoft.com/office/drawing/2014/main" id="{455658A0-2B45-7E49-948D-7A099CFA1EBF}"/>
              </a:ext>
            </a:extLst>
          </p:cNvPr>
          <p:cNvSpPr>
            <a:spLocks noGrp="1"/>
          </p:cNvSpPr>
          <p:nvPr>
            <p:ph idx="1"/>
          </p:nvPr>
        </p:nvSpPr>
        <p:spPr/>
        <p:txBody>
          <a:bodyPr/>
          <a:lstStyle/>
          <a:p>
            <a:r>
              <a:rPr lang="en-US" altLang="zh-CN" dirty="0"/>
              <a:t>The design of Wide IO is designed to provide high-frequency, low-power storage for mobile system single-chip (SoC). It mainly attracts smartphones and embedded systems companies.</a:t>
            </a:r>
            <a:endParaRPr kumimoji="1" lang="zh-CN" altLang="en-US" dirty="0"/>
          </a:p>
        </p:txBody>
      </p:sp>
    </p:spTree>
    <p:extLst>
      <p:ext uri="{BB962C8B-B14F-4D97-AF65-F5344CB8AC3E}">
        <p14:creationId xmlns:p14="http://schemas.microsoft.com/office/powerpoint/2010/main" val="25418183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8CC2A-6946-F54A-9D3B-49D6576B89E6}"/>
              </a:ext>
            </a:extLst>
          </p:cNvPr>
          <p:cNvSpPr>
            <a:spLocks noGrp="1"/>
          </p:cNvSpPr>
          <p:nvPr>
            <p:ph type="title"/>
          </p:nvPr>
        </p:nvSpPr>
        <p:spPr/>
        <p:txBody>
          <a:bodyPr/>
          <a:lstStyle/>
          <a:p>
            <a:r>
              <a:rPr kumimoji="1" lang="en-US" altLang="zh-CN" dirty="0"/>
              <a:t>Illegal</a:t>
            </a:r>
            <a:r>
              <a:rPr kumimoji="1" lang="zh-CN" altLang="en-US" dirty="0"/>
              <a:t> </a:t>
            </a:r>
            <a:r>
              <a:rPr kumimoji="1" lang="en-US" altLang="zh-CN" dirty="0"/>
              <a:t>operation</a:t>
            </a:r>
            <a:r>
              <a:rPr kumimoji="1" lang="zh-CN" altLang="en-US" dirty="0"/>
              <a:t> </a:t>
            </a:r>
            <a:r>
              <a:rPr kumimoji="1" lang="en-US" altLang="zh-CN" dirty="0"/>
              <a:t>or</a:t>
            </a:r>
            <a:r>
              <a:rPr kumimoji="1" lang="zh-CN" altLang="en-US" dirty="0"/>
              <a:t> </a:t>
            </a:r>
            <a:r>
              <a:rPr kumimoji="1" lang="en-US" altLang="zh-CN" dirty="0"/>
              <a:t>timing</a:t>
            </a:r>
            <a:endParaRPr kumimoji="1" lang="zh-CN" altLang="en-US" dirty="0"/>
          </a:p>
        </p:txBody>
      </p:sp>
      <p:sp>
        <p:nvSpPr>
          <p:cNvPr id="3" name="内容占位符 2">
            <a:extLst>
              <a:ext uri="{FF2B5EF4-FFF2-40B4-BE49-F238E27FC236}">
                <a16:creationId xmlns:a16="http://schemas.microsoft.com/office/drawing/2014/main" id="{74917B18-CA57-0346-94EC-E63B13A1566D}"/>
              </a:ext>
            </a:extLst>
          </p:cNvPr>
          <p:cNvSpPr>
            <a:spLocks noGrp="1"/>
          </p:cNvSpPr>
          <p:nvPr>
            <p:ph idx="1"/>
          </p:nvPr>
        </p:nvSpPr>
        <p:spPr/>
        <p:txBody>
          <a:bodyPr/>
          <a:lstStyle/>
          <a:p>
            <a:r>
              <a:rPr lang="en-US" altLang="zh-CN" dirty="0"/>
              <a:t>LP3:</a:t>
            </a:r>
            <a:r>
              <a:rPr lang="zh-CN" altLang="en-US" dirty="0"/>
              <a:t> </a:t>
            </a:r>
            <a:r>
              <a:rPr lang="zh-CN" altLang="zh-CN" dirty="0"/>
              <a:t>Operation or timing that is not specified is illegal, and after such an event, in order to guarantee proper operation, the LPDDR3 device </a:t>
            </a:r>
            <a:r>
              <a:rPr lang="zh-CN" altLang="zh-CN" b="1" dirty="0"/>
              <a:t>must be powered down and then restarted through the specified initialization sequence before normal operation can continue</a:t>
            </a:r>
            <a:r>
              <a:rPr lang="zh-CN" altLang="zh-CN" dirty="0"/>
              <a:t>.</a:t>
            </a:r>
          </a:p>
          <a:p>
            <a:endParaRPr kumimoji="1" lang="zh-CN" altLang="en-US" dirty="0"/>
          </a:p>
        </p:txBody>
      </p:sp>
    </p:spTree>
    <p:extLst>
      <p:ext uri="{BB962C8B-B14F-4D97-AF65-F5344CB8AC3E}">
        <p14:creationId xmlns:p14="http://schemas.microsoft.com/office/powerpoint/2010/main" val="73105656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AXI</a:t>
            </a:r>
            <a:endParaRPr kumimoji="1" lang="zh-CN" altLang="en-US" dirty="0"/>
          </a:p>
        </p:txBody>
      </p:sp>
      <p:sp>
        <p:nvSpPr>
          <p:cNvPr id="3" name="内容占位符 2"/>
          <p:cNvSpPr>
            <a:spLocks noGrp="1"/>
          </p:cNvSpPr>
          <p:nvPr>
            <p:ph idx="1"/>
          </p:nvPr>
        </p:nvSpPr>
        <p:spPr/>
        <p:txBody>
          <a:bodyPr/>
          <a:lstStyle/>
          <a:p>
            <a:r>
              <a:rPr kumimoji="1" lang="en-US" altLang="zh-CN" dirty="0"/>
              <a:t>AXI</a:t>
            </a:r>
            <a:r>
              <a:rPr kumimoji="1" lang="zh-CN" altLang="en-US" dirty="0"/>
              <a:t> </a:t>
            </a:r>
            <a:r>
              <a:rPr kumimoji="1" lang="en-US" altLang="zh-CN" dirty="0"/>
              <a:t>to</a:t>
            </a:r>
            <a:r>
              <a:rPr kumimoji="1" lang="zh-CN" altLang="en-US" dirty="0"/>
              <a:t> </a:t>
            </a:r>
            <a:r>
              <a:rPr kumimoji="1" lang="en-US" altLang="zh-CN" dirty="0"/>
              <a:t>DRAM</a:t>
            </a:r>
            <a:endParaRPr kumimoji="1" lang="zh-CN" alt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436635-B638-D84B-BEAF-D8CAE7F1F259}"/>
              </a:ext>
            </a:extLst>
          </p:cNvPr>
          <p:cNvSpPr>
            <a:spLocks noGrp="1"/>
          </p:cNvSpPr>
          <p:nvPr>
            <p:ph type="title"/>
          </p:nvPr>
        </p:nvSpPr>
        <p:spPr/>
        <p:txBody>
          <a:bodyPr/>
          <a:lstStyle/>
          <a:p>
            <a:r>
              <a:rPr kumimoji="1" lang="en-US" altLang="zh-CN" dirty="0"/>
              <a:t>Cache</a:t>
            </a:r>
            <a:r>
              <a:rPr kumimoji="1" lang="zh-CN" altLang="en-US" dirty="0"/>
              <a:t> </a:t>
            </a:r>
            <a:r>
              <a:rPr kumimoji="1" lang="en-US" altLang="zh-CN" dirty="0"/>
              <a:t>Line</a:t>
            </a:r>
            <a:endParaRPr kumimoji="1" lang="zh-CN" altLang="en-US" dirty="0"/>
          </a:p>
        </p:txBody>
      </p:sp>
      <p:sp>
        <p:nvSpPr>
          <p:cNvPr id="3" name="内容占位符 2">
            <a:extLst>
              <a:ext uri="{FF2B5EF4-FFF2-40B4-BE49-F238E27FC236}">
                <a16:creationId xmlns:a16="http://schemas.microsoft.com/office/drawing/2014/main" id="{FD73FD62-CDFC-C145-97C8-3A2A7C7132F4}"/>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6059184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48093-39B5-5646-832E-217299333228}"/>
              </a:ext>
            </a:extLst>
          </p:cNvPr>
          <p:cNvSpPr>
            <a:spLocks noGrp="1"/>
          </p:cNvSpPr>
          <p:nvPr>
            <p:ph type="title"/>
          </p:nvPr>
        </p:nvSpPr>
        <p:spPr/>
        <p:txBody>
          <a:bodyPr/>
          <a:lstStyle/>
          <a:p>
            <a:r>
              <a:rPr kumimoji="1" lang="en-US" altLang="zh-CN" dirty="0"/>
              <a:t>Bit</a:t>
            </a:r>
            <a:r>
              <a:rPr kumimoji="1" lang="zh-CN" altLang="en-US" dirty="0"/>
              <a:t> </a:t>
            </a:r>
            <a:r>
              <a:rPr kumimoji="1" lang="en-US" altLang="zh-CN" dirty="0"/>
              <a:t>Flip</a:t>
            </a:r>
            <a:r>
              <a:rPr kumimoji="1" lang="zh-CN" altLang="en-US" dirty="0"/>
              <a:t> </a:t>
            </a:r>
            <a:r>
              <a:rPr kumimoji="1" lang="en-US" altLang="zh-CN" dirty="0"/>
              <a:t>will</a:t>
            </a:r>
            <a:r>
              <a:rPr kumimoji="1" lang="zh-CN" altLang="en-US" dirty="0"/>
              <a:t> </a:t>
            </a:r>
            <a:r>
              <a:rPr kumimoji="1" lang="en-US" altLang="zh-CN" dirty="0"/>
              <a:t>cause</a:t>
            </a:r>
            <a:r>
              <a:rPr kumimoji="1" lang="zh-CN" altLang="en-US" dirty="0"/>
              <a:t> </a:t>
            </a:r>
            <a:r>
              <a:rPr kumimoji="1" lang="en-US" altLang="zh-CN" dirty="0"/>
              <a:t>crash?</a:t>
            </a:r>
            <a:endParaRPr kumimoji="1" lang="zh-CN" altLang="en-US" dirty="0"/>
          </a:p>
        </p:txBody>
      </p:sp>
      <p:sp>
        <p:nvSpPr>
          <p:cNvPr id="3" name="内容占位符 2">
            <a:extLst>
              <a:ext uri="{FF2B5EF4-FFF2-40B4-BE49-F238E27FC236}">
                <a16:creationId xmlns:a16="http://schemas.microsoft.com/office/drawing/2014/main" id="{8445FCF4-E812-AE4F-AA96-547E8B130754}"/>
              </a:ext>
            </a:extLst>
          </p:cNvPr>
          <p:cNvSpPr>
            <a:spLocks noGrp="1"/>
          </p:cNvSpPr>
          <p:nvPr>
            <p:ph idx="1"/>
          </p:nvPr>
        </p:nvSpPr>
        <p:spPr/>
        <p:txBody>
          <a:bodyPr/>
          <a:lstStyle/>
          <a:p>
            <a:r>
              <a:rPr kumimoji="1" lang="en-US" altLang="zh-CN" dirty="0"/>
              <a:t>Maybe,</a:t>
            </a:r>
            <a:r>
              <a:rPr kumimoji="1" lang="zh-CN" altLang="en-US" dirty="0"/>
              <a:t> </a:t>
            </a:r>
            <a:r>
              <a:rPr kumimoji="1" lang="en-US" altLang="zh-CN" dirty="0"/>
              <a:t>maybe</a:t>
            </a:r>
            <a:r>
              <a:rPr kumimoji="1" lang="zh-CN" altLang="en-US" dirty="0"/>
              <a:t> </a:t>
            </a:r>
            <a:r>
              <a:rPr kumimoji="1" lang="en-US" altLang="zh-CN" dirty="0"/>
              <a:t>not.</a:t>
            </a:r>
          </a:p>
          <a:p>
            <a:r>
              <a:rPr kumimoji="1" lang="en-US" altLang="zh-CN" dirty="0"/>
              <a:t>Consider</a:t>
            </a:r>
            <a:r>
              <a:rPr kumimoji="1" lang="zh-CN" altLang="en-US" dirty="0"/>
              <a:t> </a:t>
            </a:r>
            <a:r>
              <a:rPr kumimoji="1" lang="en-US" altLang="zh-CN" dirty="0"/>
              <a:t>that</a:t>
            </a:r>
            <a:r>
              <a:rPr kumimoji="1" lang="zh-CN" altLang="en-US" dirty="0"/>
              <a:t> </a:t>
            </a:r>
            <a:r>
              <a:rPr kumimoji="1" lang="en-US" altLang="zh-CN" dirty="0"/>
              <a:t>many</a:t>
            </a:r>
            <a:r>
              <a:rPr kumimoji="1" lang="zh-CN" altLang="en-US" dirty="0"/>
              <a:t> </a:t>
            </a:r>
            <a:r>
              <a:rPr kumimoji="1" lang="en-US" altLang="zh-CN" dirty="0"/>
              <a:t>data</a:t>
            </a:r>
            <a:r>
              <a:rPr kumimoji="1" lang="zh-CN" altLang="en-US" dirty="0"/>
              <a:t> </a:t>
            </a:r>
            <a:r>
              <a:rPr kumimoji="1" lang="en-US" altLang="zh-CN" dirty="0"/>
              <a:t>file,</a:t>
            </a:r>
            <a:r>
              <a:rPr kumimoji="1" lang="zh-CN" altLang="en-US" dirty="0"/>
              <a:t> </a:t>
            </a:r>
            <a:r>
              <a:rPr kumimoji="1" lang="en-US" altLang="zh-CN" dirty="0" err="1"/>
              <a:t>eg</a:t>
            </a:r>
            <a:r>
              <a:rPr kumimoji="1" lang="en-US" altLang="zh-CN" dirty="0"/>
              <a:t>:</a:t>
            </a:r>
            <a:r>
              <a:rPr kumimoji="1" lang="zh-CN" altLang="en-US" dirty="0"/>
              <a:t> </a:t>
            </a:r>
            <a:r>
              <a:rPr kumimoji="1" lang="en-US" altLang="zh-CN" dirty="0"/>
              <a:t>audio,</a:t>
            </a:r>
            <a:r>
              <a:rPr kumimoji="1" lang="zh-CN" altLang="en-US" dirty="0"/>
              <a:t> </a:t>
            </a:r>
            <a:r>
              <a:rPr kumimoji="1" lang="en-US" altLang="zh-CN" dirty="0"/>
              <a:t>movie,</a:t>
            </a:r>
            <a:r>
              <a:rPr kumimoji="1" lang="zh-CN" altLang="en-US" dirty="0"/>
              <a:t> </a:t>
            </a:r>
            <a:r>
              <a:rPr kumimoji="1" lang="en-US" altLang="zh-CN" dirty="0"/>
              <a:t>text</a:t>
            </a:r>
            <a:r>
              <a:rPr kumimoji="1" lang="zh-CN" altLang="en-US" dirty="0"/>
              <a:t> </a:t>
            </a:r>
            <a:r>
              <a:rPr kumimoji="1" lang="en-US" altLang="zh-CN" dirty="0"/>
              <a:t>file,</a:t>
            </a:r>
            <a:r>
              <a:rPr kumimoji="1" lang="zh-CN" altLang="en-US" dirty="0"/>
              <a:t> </a:t>
            </a:r>
            <a:r>
              <a:rPr kumimoji="1" lang="en-US" altLang="zh-CN" dirty="0"/>
              <a:t>if</a:t>
            </a:r>
            <a:r>
              <a:rPr kumimoji="1" lang="zh-CN" altLang="en-US" dirty="0"/>
              <a:t> </a:t>
            </a:r>
            <a:r>
              <a:rPr kumimoji="1" lang="en-US" altLang="zh-CN" dirty="0"/>
              <a:t>one</a:t>
            </a:r>
            <a:r>
              <a:rPr kumimoji="1" lang="zh-CN" altLang="en-US" dirty="0"/>
              <a:t> </a:t>
            </a:r>
            <a:r>
              <a:rPr kumimoji="1" lang="en-US" altLang="zh-CN" dirty="0"/>
              <a:t>bit</a:t>
            </a:r>
            <a:r>
              <a:rPr kumimoji="1" lang="zh-CN" altLang="en-US" dirty="0"/>
              <a:t> </a:t>
            </a:r>
            <a:r>
              <a:rPr kumimoji="1" lang="en-US" altLang="zh-CN" dirty="0"/>
              <a:t>flip</a:t>
            </a:r>
            <a:r>
              <a:rPr kumimoji="1" lang="zh-CN" altLang="en-US" dirty="0"/>
              <a:t> </a:t>
            </a:r>
            <a:r>
              <a:rPr kumimoji="1" lang="en-US" altLang="zh-CN" dirty="0"/>
              <a:t>occurs,</a:t>
            </a:r>
            <a:r>
              <a:rPr kumimoji="1" lang="zh-CN" altLang="en-US" dirty="0"/>
              <a:t> </a:t>
            </a:r>
            <a:r>
              <a:rPr kumimoji="1" lang="en-US" altLang="zh-CN" dirty="0"/>
              <a:t>the</a:t>
            </a:r>
            <a:r>
              <a:rPr kumimoji="1" lang="zh-CN" altLang="en-US" dirty="0"/>
              <a:t> </a:t>
            </a:r>
            <a:r>
              <a:rPr kumimoji="1" lang="en-US" altLang="zh-CN" dirty="0"/>
              <a:t>instructions</a:t>
            </a:r>
            <a:r>
              <a:rPr kumimoji="1" lang="zh-CN" altLang="en-US" dirty="0"/>
              <a:t> </a:t>
            </a:r>
            <a:r>
              <a:rPr kumimoji="1" lang="en-US" altLang="zh-CN" dirty="0"/>
              <a:t>are</a:t>
            </a:r>
            <a:r>
              <a:rPr kumimoji="1" lang="zh-CN" altLang="en-US" dirty="0"/>
              <a:t> </a:t>
            </a:r>
            <a:r>
              <a:rPr kumimoji="1" lang="en-US" altLang="zh-CN" dirty="0"/>
              <a:t>normal,</a:t>
            </a:r>
            <a:r>
              <a:rPr kumimoji="1" lang="zh-CN" altLang="en-US" dirty="0"/>
              <a:t> </a:t>
            </a:r>
            <a:r>
              <a:rPr kumimoji="1" lang="en-US" altLang="zh-CN" dirty="0"/>
              <a:t>so</a:t>
            </a:r>
            <a:r>
              <a:rPr kumimoji="1" lang="zh-CN" altLang="en-US" dirty="0"/>
              <a:t> </a:t>
            </a:r>
            <a:r>
              <a:rPr kumimoji="1" lang="en-US" altLang="zh-CN" dirty="0"/>
              <a:t>the</a:t>
            </a:r>
            <a:r>
              <a:rPr kumimoji="1" lang="zh-CN" altLang="en-US" dirty="0"/>
              <a:t> </a:t>
            </a:r>
            <a:r>
              <a:rPr kumimoji="1" lang="en-US" altLang="zh-CN" dirty="0"/>
              <a:t>system</a:t>
            </a:r>
            <a:r>
              <a:rPr kumimoji="1" lang="zh-CN" altLang="en-US" dirty="0"/>
              <a:t> </a:t>
            </a:r>
            <a:r>
              <a:rPr kumimoji="1" lang="en-US" altLang="zh-CN" dirty="0"/>
              <a:t>may</a:t>
            </a:r>
            <a:r>
              <a:rPr kumimoji="1" lang="zh-CN" altLang="en-US" dirty="0"/>
              <a:t> </a:t>
            </a:r>
            <a:r>
              <a:rPr kumimoji="1" lang="en-US" altLang="zh-CN" dirty="0"/>
              <a:t>be</a:t>
            </a:r>
            <a:r>
              <a:rPr kumimoji="1" lang="zh-CN" altLang="en-US" dirty="0"/>
              <a:t> </a:t>
            </a:r>
            <a:r>
              <a:rPr kumimoji="1" lang="en-US" altLang="zh-CN" dirty="0"/>
              <a:t>work</a:t>
            </a:r>
            <a:r>
              <a:rPr kumimoji="1" lang="zh-CN" altLang="en-US" dirty="0"/>
              <a:t> </a:t>
            </a:r>
            <a:r>
              <a:rPr kumimoji="1" lang="en-US" altLang="zh-CN" dirty="0"/>
              <a:t>normally!</a:t>
            </a:r>
            <a:r>
              <a:rPr kumimoji="1" lang="zh-CN" altLang="en-US" dirty="0"/>
              <a:t> </a:t>
            </a:r>
          </a:p>
        </p:txBody>
      </p:sp>
    </p:spTree>
    <p:extLst>
      <p:ext uri="{BB962C8B-B14F-4D97-AF65-F5344CB8AC3E}">
        <p14:creationId xmlns:p14="http://schemas.microsoft.com/office/powerpoint/2010/main" val="3405683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pPr algn="ctr"/>
            <a:br>
              <a:rPr lang="en-US" altLang="zh-CN" dirty="0">
                <a:sym typeface="+mn-ea"/>
              </a:rPr>
            </a:br>
            <a:r>
              <a:rPr lang="en-US" altLang="zh-CN" dirty="0">
                <a:sym typeface="+mn-ea"/>
              </a:rPr>
              <a:t>Reference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Google</a:t>
            </a:r>
            <a:r>
              <a:rPr lang="zh-CN" altLang="en-US" dirty="0"/>
              <a:t> </a:t>
            </a:r>
            <a:r>
              <a:rPr lang="en-US" altLang="zh-CN" dirty="0"/>
              <a:t>Search.</a:t>
            </a:r>
          </a:p>
          <a:p>
            <a:r>
              <a:rPr lang="en-US" altLang="zh-CN" dirty="0"/>
              <a:t>Wiki.</a:t>
            </a:r>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EEB6ED-2F00-1D40-AD9A-480F771272B9}"/>
              </a:ext>
            </a:extLst>
          </p:cNvPr>
          <p:cNvSpPr>
            <a:spLocks noGrp="1"/>
          </p:cNvSpPr>
          <p:nvPr>
            <p:ph type="title"/>
          </p:nvPr>
        </p:nvSpPr>
        <p:spPr/>
        <p:txBody>
          <a:bodyPr/>
          <a:lstStyle/>
          <a:p>
            <a:r>
              <a:rPr kumimoji="1" lang="en-US" altLang="zh-CN" dirty="0"/>
              <a:t>HBM</a:t>
            </a:r>
            <a:endParaRPr kumimoji="1" lang="zh-CN" altLang="en-US" dirty="0"/>
          </a:p>
        </p:txBody>
      </p:sp>
      <p:sp>
        <p:nvSpPr>
          <p:cNvPr id="3" name="内容占位符 2">
            <a:extLst>
              <a:ext uri="{FF2B5EF4-FFF2-40B4-BE49-F238E27FC236}">
                <a16:creationId xmlns:a16="http://schemas.microsoft.com/office/drawing/2014/main" id="{68109D37-56EB-1C4E-A7E4-1AF97E0DECCE}"/>
              </a:ext>
            </a:extLst>
          </p:cNvPr>
          <p:cNvSpPr>
            <a:spLocks noGrp="1"/>
          </p:cNvSpPr>
          <p:nvPr>
            <p:ph idx="1"/>
          </p:nvPr>
        </p:nvSpPr>
        <p:spPr/>
        <p:txBody>
          <a:bodyPr/>
          <a:lstStyle/>
          <a:p>
            <a:r>
              <a:rPr lang="en-US" altLang="zh-CN" b="1" dirty="0"/>
              <a:t>High Bandwidth Memory</a:t>
            </a:r>
            <a:r>
              <a:rPr lang="en-US" altLang="zh-CN" dirty="0"/>
              <a:t> (</a:t>
            </a:r>
            <a:r>
              <a:rPr lang="en-US" altLang="zh-CN" b="1" dirty="0"/>
              <a:t>HBM</a:t>
            </a:r>
            <a:r>
              <a:rPr lang="en-US" altLang="zh-CN" dirty="0"/>
              <a:t>) is a high-performance </a:t>
            </a:r>
            <a:r>
              <a:rPr lang="en-US" altLang="zh-CN" dirty="0">
                <a:hlinkClick r:id="rId2" tooltip="Random-access memory"/>
              </a:rPr>
              <a:t>RAM</a:t>
            </a:r>
            <a:r>
              <a:rPr lang="en-US" altLang="zh-CN" dirty="0"/>
              <a:t> interface for </a:t>
            </a:r>
            <a:r>
              <a:rPr lang="en-US" altLang="zh-CN" dirty="0">
                <a:hlinkClick r:id="rId3" tooltip="Three-dimensional integrated circuit"/>
              </a:rPr>
              <a:t>3D-stacked</a:t>
            </a:r>
            <a:r>
              <a:rPr lang="en-US" altLang="zh-CN" dirty="0"/>
              <a:t> </a:t>
            </a:r>
            <a:r>
              <a:rPr lang="en-US" altLang="zh-CN" dirty="0">
                <a:hlinkClick r:id="rId4" tooltip="Synchronous dynamic random-access memory"/>
              </a:rPr>
              <a:t>SDRAM</a:t>
            </a:r>
            <a:r>
              <a:rPr lang="en-US" altLang="zh-CN" dirty="0"/>
              <a:t> from </a:t>
            </a:r>
            <a:r>
              <a:rPr lang="en-US" altLang="zh-CN" dirty="0">
                <a:hlinkClick r:id="rId5" tooltip="Samsung Electronics"/>
              </a:rPr>
              <a:t>Samsung</a:t>
            </a:r>
            <a:r>
              <a:rPr lang="en-US" altLang="zh-CN" dirty="0"/>
              <a:t>, </a:t>
            </a:r>
            <a:r>
              <a:rPr lang="en-US" altLang="zh-CN" dirty="0">
                <a:hlinkClick r:id="rId6" tooltip="Advanced Micro Devices"/>
              </a:rPr>
              <a:t>AMD</a:t>
            </a:r>
            <a:r>
              <a:rPr lang="en-US" altLang="zh-CN" dirty="0"/>
              <a:t> and </a:t>
            </a:r>
            <a:r>
              <a:rPr lang="en-US" altLang="zh-CN" dirty="0">
                <a:hlinkClick r:id="rId7" tooltip="SK Hynix"/>
              </a:rPr>
              <a:t>SK Hynix</a:t>
            </a:r>
            <a:r>
              <a:rPr lang="en-US" altLang="zh-CN" dirty="0"/>
              <a:t>. It is used in conjunction with high-performance graphics accelerators, network devices and in some supercomputers.</a:t>
            </a:r>
            <a:endParaRPr kumimoji="1" lang="zh-CN" altLang="en-US" dirty="0"/>
          </a:p>
          <a:p>
            <a:endParaRPr kumimoji="1" lang="zh-CN" altLang="en-US" dirty="0"/>
          </a:p>
        </p:txBody>
      </p:sp>
      <p:pic>
        <p:nvPicPr>
          <p:cNvPr id="4" name="图片 3" descr="图片包含 游戏机, 电子, 电路&#10;&#10;描述已自动生成">
            <a:extLst>
              <a:ext uri="{FF2B5EF4-FFF2-40B4-BE49-F238E27FC236}">
                <a16:creationId xmlns:a16="http://schemas.microsoft.com/office/drawing/2014/main" id="{A37C8B14-90A8-4E43-8D14-5B30ABB97DA8}"/>
              </a:ext>
            </a:extLst>
          </p:cNvPr>
          <p:cNvPicPr>
            <a:picLocks noChangeAspect="1"/>
          </p:cNvPicPr>
          <p:nvPr/>
        </p:nvPicPr>
        <p:blipFill rotWithShape="1">
          <a:blip r:embed="rId8"/>
          <a:srcRect l="23010" r="1879"/>
          <a:stretch/>
        </p:blipFill>
        <p:spPr>
          <a:xfrm>
            <a:off x="5217211" y="3429000"/>
            <a:ext cx="4423699" cy="2488335"/>
          </a:xfrm>
          <a:prstGeom prst="rect">
            <a:avLst/>
          </a:prstGeom>
        </p:spPr>
      </p:pic>
    </p:spTree>
    <p:extLst>
      <p:ext uri="{BB962C8B-B14F-4D97-AF65-F5344CB8AC3E}">
        <p14:creationId xmlns:p14="http://schemas.microsoft.com/office/powerpoint/2010/main" val="1906548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C2FE59-75F8-DA48-979A-46CA96301901}"/>
              </a:ext>
            </a:extLst>
          </p:cNvPr>
          <p:cNvSpPr>
            <a:spLocks noGrp="1"/>
          </p:cNvSpPr>
          <p:nvPr>
            <p:ph type="title"/>
          </p:nvPr>
        </p:nvSpPr>
        <p:spPr/>
        <p:txBody>
          <a:bodyPr/>
          <a:lstStyle/>
          <a:p>
            <a:r>
              <a:rPr kumimoji="1" lang="en-US" altLang="zh-CN" dirty="0"/>
              <a:t>HMC</a:t>
            </a:r>
            <a:endParaRPr kumimoji="1" lang="zh-CN" altLang="en-US" dirty="0"/>
          </a:p>
        </p:txBody>
      </p:sp>
      <p:sp>
        <p:nvSpPr>
          <p:cNvPr id="3" name="内容占位符 2">
            <a:extLst>
              <a:ext uri="{FF2B5EF4-FFF2-40B4-BE49-F238E27FC236}">
                <a16:creationId xmlns:a16="http://schemas.microsoft.com/office/drawing/2014/main" id="{3397AE1C-E173-CE4E-AB42-F565860040D7}"/>
              </a:ext>
            </a:extLst>
          </p:cNvPr>
          <p:cNvSpPr>
            <a:spLocks noGrp="1"/>
          </p:cNvSpPr>
          <p:nvPr>
            <p:ph idx="1"/>
          </p:nvPr>
        </p:nvSpPr>
        <p:spPr/>
        <p:txBody>
          <a:bodyPr/>
          <a:lstStyle/>
          <a:p>
            <a:r>
              <a:rPr lang="en-US" altLang="zh-CN" b="1" dirty="0"/>
              <a:t>Hybrid Memory Cube</a:t>
            </a:r>
            <a:r>
              <a:rPr lang="en-US" altLang="zh-CN" dirty="0"/>
              <a:t> (</a:t>
            </a:r>
            <a:r>
              <a:rPr lang="en-US" altLang="zh-CN" b="1" dirty="0"/>
              <a:t>HMC</a:t>
            </a:r>
            <a:r>
              <a:rPr lang="en-US" altLang="zh-CN" dirty="0"/>
              <a:t>) is a high-performance </a:t>
            </a:r>
            <a:r>
              <a:rPr lang="en-US" altLang="zh-CN" dirty="0">
                <a:hlinkClick r:id="rId2" tooltip="Random-access memory"/>
              </a:rPr>
              <a:t>RAM</a:t>
            </a:r>
            <a:r>
              <a:rPr lang="en-US" altLang="zh-CN" dirty="0"/>
              <a:t> interface for </a:t>
            </a:r>
            <a:r>
              <a:rPr lang="en-US" altLang="zh-CN" dirty="0">
                <a:hlinkClick r:id="rId3" tooltip="Through-silicon via"/>
              </a:rPr>
              <a:t>through-silicon vias</a:t>
            </a:r>
            <a:r>
              <a:rPr lang="en-US" altLang="zh-CN" dirty="0"/>
              <a:t> (TSV)-based stacked DRAM memory competing with the incompatible rival interface </a:t>
            </a:r>
            <a:r>
              <a:rPr lang="en-US" altLang="zh-CN" dirty="0">
                <a:hlinkClick r:id="rId4" tooltip="High Bandwidth Memory"/>
              </a:rPr>
              <a:t>High Bandwidth Memory</a:t>
            </a:r>
            <a:r>
              <a:rPr lang="en-US" altLang="zh-CN" dirty="0"/>
              <a:t> (HBM).</a:t>
            </a:r>
            <a:endParaRPr kumimoji="1" lang="zh-CN" altLang="en-US" dirty="0"/>
          </a:p>
        </p:txBody>
      </p:sp>
    </p:spTree>
    <p:extLst>
      <p:ext uri="{BB962C8B-B14F-4D97-AF65-F5344CB8AC3E}">
        <p14:creationId xmlns:p14="http://schemas.microsoft.com/office/powerpoint/2010/main" val="910944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LPDDR2</a:t>
            </a:r>
            <a:r>
              <a:rPr kumimoji="1" lang="zh-CN" altLang="en-US" dirty="0"/>
              <a:t> </a:t>
            </a:r>
            <a:r>
              <a:rPr kumimoji="1" lang="en-US" altLang="zh-CN" dirty="0"/>
              <a:t>S2/S4/N</a:t>
            </a:r>
            <a:endParaRPr kumimoji="1" lang="zh-CN" altLang="en-US" dirty="0"/>
          </a:p>
        </p:txBody>
      </p:sp>
      <p:sp>
        <p:nvSpPr>
          <p:cNvPr id="3" name="内容占位符 2"/>
          <p:cNvSpPr>
            <a:spLocks noGrp="1"/>
          </p:cNvSpPr>
          <p:nvPr>
            <p:ph idx="1"/>
          </p:nvPr>
        </p:nvSpPr>
        <p:spPr/>
        <p:txBody>
          <a:bodyPr>
            <a:normAutofit fontScale="85000" lnSpcReduction="10000"/>
          </a:bodyPr>
          <a:lstStyle/>
          <a:p>
            <a:r>
              <a:rPr kumimoji="1" lang="en-US" altLang="zh-CN" dirty="0"/>
              <a:t>S2</a:t>
            </a:r>
            <a:r>
              <a:rPr kumimoji="1" lang="zh-CN" altLang="en-US" dirty="0"/>
              <a:t> </a:t>
            </a:r>
            <a:r>
              <a:rPr kumimoji="1" lang="en-US" altLang="zh-CN" dirty="0"/>
              <a:t>means</a:t>
            </a:r>
            <a:r>
              <a:rPr kumimoji="1" lang="zh-CN" altLang="en-US" dirty="0"/>
              <a:t> </a:t>
            </a:r>
            <a:r>
              <a:rPr kumimoji="1" lang="en-US" altLang="zh-CN" dirty="0"/>
              <a:t>2n</a:t>
            </a:r>
            <a:r>
              <a:rPr kumimoji="1" lang="zh-CN" altLang="en-US" dirty="0"/>
              <a:t> </a:t>
            </a:r>
            <a:r>
              <a:rPr kumimoji="1" lang="en-US" altLang="zh-CN" dirty="0"/>
              <a:t>prefetch,</a:t>
            </a:r>
            <a:r>
              <a:rPr kumimoji="1" lang="zh-CN" altLang="en-US" dirty="0"/>
              <a:t> </a:t>
            </a:r>
            <a:r>
              <a:rPr kumimoji="1" lang="en-US" altLang="zh-CN" dirty="0"/>
              <a:t>S4/N</a:t>
            </a:r>
            <a:r>
              <a:rPr kumimoji="1" lang="zh-CN" altLang="en-US" dirty="0"/>
              <a:t> </a:t>
            </a:r>
            <a:r>
              <a:rPr kumimoji="1" lang="en-US" altLang="zh-CN" dirty="0"/>
              <a:t>means</a:t>
            </a:r>
            <a:r>
              <a:rPr kumimoji="1" lang="zh-CN" altLang="en-US" dirty="0"/>
              <a:t> </a:t>
            </a:r>
            <a:r>
              <a:rPr kumimoji="1" lang="en-US" altLang="zh-CN" dirty="0"/>
              <a:t>4n</a:t>
            </a:r>
            <a:r>
              <a:rPr kumimoji="1" lang="zh-CN" altLang="en-US" dirty="0"/>
              <a:t> </a:t>
            </a:r>
            <a:r>
              <a:rPr kumimoji="1" lang="en-US" altLang="zh-CN" dirty="0"/>
              <a:t>prefetch.</a:t>
            </a:r>
          </a:p>
          <a:p>
            <a:r>
              <a:rPr lang="en-US" altLang="zh-CN" dirty="0"/>
              <a:t>LPDDR2-S2 also uses a double data rate architecture on the DQ pins to achieve high speed operation. The double data rate architecture is essentially a 2n prefetch architecture with an interface designed to transfer two data bits per DQ every clock cycle at the I/O pins. A single read or write access for the LPDDR2-S2 effectively consists of a single 2n-bit wide, one clock cycle data transfer at the internal SDRAM core and two corresponding n-bit wide, one-half- clock-cycle data transfers at the I/O pins.</a:t>
            </a:r>
          </a:p>
          <a:p>
            <a:r>
              <a:rPr lang="en-US" altLang="zh-CN" dirty="0"/>
              <a:t>LPDDR2-S4 and LPDDR2-N also use a double data rate architecture on the DQ pins to achieve high speed operation. The double data rate architecture is essentially a 4n prefetch architecture with an interface designed to transfer two data bits per DQ every clock cycle at the I/O pins. A single read or write access for the LPDDR2-S4 and LPDDR2-N effectively consists of a single 4n-bit wide, one clock cycle data transfer at the internal SDRAM/NVM core and four corresponding n-bit wide, one-half-clock-cycle data transfers at the I/O pins.</a:t>
            </a:r>
          </a:p>
          <a:p>
            <a:endParaRPr kumimoji="1"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85880-91B2-244F-94E4-83AF66ACE3C6}"/>
              </a:ext>
            </a:extLst>
          </p:cNvPr>
          <p:cNvSpPr>
            <a:spLocks noGrp="1"/>
          </p:cNvSpPr>
          <p:nvPr>
            <p:ph type="title"/>
          </p:nvPr>
        </p:nvSpPr>
        <p:spPr/>
        <p:txBody>
          <a:bodyPr/>
          <a:lstStyle/>
          <a:p>
            <a:r>
              <a:rPr kumimoji="1" lang="en-US" altLang="zh-CN" dirty="0"/>
              <a:t>LPDDR</a:t>
            </a:r>
            <a:r>
              <a:rPr kumimoji="1" lang="zh-CN" altLang="en-US" dirty="0"/>
              <a:t> </a:t>
            </a:r>
            <a:r>
              <a:rPr kumimoji="1" lang="en-US" altLang="zh-CN" dirty="0"/>
              <a:t>E</a:t>
            </a:r>
            <a:r>
              <a:rPr kumimoji="1" lang="zh-CN" altLang="en-US" dirty="0"/>
              <a:t> </a:t>
            </a:r>
            <a:r>
              <a:rPr kumimoji="1" lang="en-US" altLang="zh-CN" dirty="0"/>
              <a:t>Series</a:t>
            </a:r>
            <a:endParaRPr kumimoji="1" lang="zh-CN" altLang="en-US" dirty="0"/>
          </a:p>
        </p:txBody>
      </p:sp>
      <p:sp>
        <p:nvSpPr>
          <p:cNvPr id="3" name="内容占位符 2">
            <a:extLst>
              <a:ext uri="{FF2B5EF4-FFF2-40B4-BE49-F238E27FC236}">
                <a16:creationId xmlns:a16="http://schemas.microsoft.com/office/drawing/2014/main" id="{3BE59B40-C1BA-654F-ABB8-3590FEAE9A3D}"/>
              </a:ext>
            </a:extLst>
          </p:cNvPr>
          <p:cNvSpPr>
            <a:spLocks noGrp="1"/>
          </p:cNvSpPr>
          <p:nvPr>
            <p:ph idx="1"/>
          </p:nvPr>
        </p:nvSpPr>
        <p:spPr/>
        <p:txBody>
          <a:bodyPr/>
          <a:lstStyle/>
          <a:p>
            <a:r>
              <a:rPr kumimoji="1" lang="en-US" altLang="zh-CN" dirty="0"/>
              <a:t>Core</a:t>
            </a:r>
            <a:r>
              <a:rPr kumimoji="1" lang="zh-CN" altLang="en-US" dirty="0"/>
              <a:t> </a:t>
            </a:r>
            <a:r>
              <a:rPr kumimoji="1" lang="en-US" altLang="zh-CN" dirty="0"/>
              <a:t>Freq:</a:t>
            </a:r>
            <a:r>
              <a:rPr kumimoji="1" lang="zh-CN" altLang="en-US" dirty="0"/>
              <a:t> </a:t>
            </a:r>
            <a:r>
              <a:rPr kumimoji="1" lang="en-US" altLang="zh-CN" dirty="0"/>
              <a:t>266.7MHz</a:t>
            </a:r>
            <a:endParaRPr kumimoji="1" lang="zh-CN" altLang="en-US" dirty="0"/>
          </a:p>
        </p:txBody>
      </p:sp>
      <p:pic>
        <p:nvPicPr>
          <p:cNvPr id="4" name="图片 3">
            <a:extLst>
              <a:ext uri="{FF2B5EF4-FFF2-40B4-BE49-F238E27FC236}">
                <a16:creationId xmlns:a16="http://schemas.microsoft.com/office/drawing/2014/main" id="{EB407187-F241-C045-A3D2-9EDDA3652C15}"/>
              </a:ext>
            </a:extLst>
          </p:cNvPr>
          <p:cNvPicPr>
            <a:picLocks noChangeAspect="1"/>
          </p:cNvPicPr>
          <p:nvPr/>
        </p:nvPicPr>
        <p:blipFill>
          <a:blip r:embed="rId2"/>
          <a:stretch>
            <a:fillRect/>
          </a:stretch>
        </p:blipFill>
        <p:spPr>
          <a:xfrm>
            <a:off x="1527362" y="2196350"/>
            <a:ext cx="8572500" cy="3149600"/>
          </a:xfrm>
          <a:prstGeom prst="rect">
            <a:avLst/>
          </a:prstGeom>
        </p:spPr>
      </p:pic>
    </p:spTree>
    <p:extLst>
      <p:ext uri="{BB962C8B-B14F-4D97-AF65-F5344CB8AC3E}">
        <p14:creationId xmlns:p14="http://schemas.microsoft.com/office/powerpoint/2010/main" val="3179883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7CBD0-833D-4C47-9AE1-B4E1608483AD}"/>
              </a:ext>
            </a:extLst>
          </p:cNvPr>
          <p:cNvSpPr>
            <a:spLocks noGrp="1"/>
          </p:cNvSpPr>
          <p:nvPr>
            <p:ph type="title"/>
          </p:nvPr>
        </p:nvSpPr>
        <p:spPr/>
        <p:txBody>
          <a:bodyPr/>
          <a:lstStyle/>
          <a:p>
            <a:r>
              <a:rPr kumimoji="1" lang="en-US" altLang="zh-CN" dirty="0"/>
              <a:t>Commercial/Industrial/Automotive</a:t>
            </a:r>
            <a:r>
              <a:rPr kumimoji="1" lang="zh-CN" altLang="en-US" dirty="0"/>
              <a:t> </a:t>
            </a:r>
            <a:r>
              <a:rPr kumimoji="1" lang="en-US" altLang="zh-CN" dirty="0"/>
              <a:t>Grade</a:t>
            </a:r>
            <a:endParaRPr kumimoji="1" lang="zh-CN" altLang="en-US" dirty="0"/>
          </a:p>
        </p:txBody>
      </p:sp>
      <p:sp>
        <p:nvSpPr>
          <p:cNvPr id="3" name="内容占位符 2">
            <a:extLst>
              <a:ext uri="{FF2B5EF4-FFF2-40B4-BE49-F238E27FC236}">
                <a16:creationId xmlns:a16="http://schemas.microsoft.com/office/drawing/2014/main" id="{1EF24C52-2A5F-2942-9E46-8BB8FAC6409C}"/>
              </a:ext>
            </a:extLst>
          </p:cNvPr>
          <p:cNvSpPr>
            <a:spLocks noGrp="1"/>
          </p:cNvSpPr>
          <p:nvPr>
            <p:ph idx="1"/>
          </p:nvPr>
        </p:nvSpPr>
        <p:spPr/>
        <p:txBody>
          <a:bodyPr/>
          <a:lstStyle/>
          <a:p>
            <a:r>
              <a:rPr lang="en-US" altLang="zh-CN" dirty="0"/>
              <a:t>The use of such grades ensures that a device is suitable for its application, and will withstand the environmental conditions in which it is used.</a:t>
            </a:r>
            <a:endParaRPr kumimoji="1" lang="zh-CN" altLang="en-US" dirty="0"/>
          </a:p>
        </p:txBody>
      </p:sp>
      <p:pic>
        <p:nvPicPr>
          <p:cNvPr id="4" name="图片 3">
            <a:extLst>
              <a:ext uri="{FF2B5EF4-FFF2-40B4-BE49-F238E27FC236}">
                <a16:creationId xmlns:a16="http://schemas.microsoft.com/office/drawing/2014/main" id="{9A1D66CB-2ED1-EB47-A422-91424EE5EBE3}"/>
              </a:ext>
            </a:extLst>
          </p:cNvPr>
          <p:cNvPicPr>
            <a:picLocks noChangeAspect="1"/>
          </p:cNvPicPr>
          <p:nvPr/>
        </p:nvPicPr>
        <p:blipFill>
          <a:blip r:embed="rId2"/>
          <a:stretch>
            <a:fillRect/>
          </a:stretch>
        </p:blipFill>
        <p:spPr>
          <a:xfrm>
            <a:off x="1026459" y="2810668"/>
            <a:ext cx="10521750" cy="2877205"/>
          </a:xfrm>
          <a:prstGeom prst="rect">
            <a:avLst/>
          </a:prstGeom>
        </p:spPr>
      </p:pic>
    </p:spTree>
    <p:extLst>
      <p:ext uri="{BB962C8B-B14F-4D97-AF65-F5344CB8AC3E}">
        <p14:creationId xmlns:p14="http://schemas.microsoft.com/office/powerpoint/2010/main" val="720700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4495CB-C12E-D64A-B01D-DA7EC81BC3DC}"/>
              </a:ext>
            </a:extLst>
          </p:cNvPr>
          <p:cNvSpPr>
            <a:spLocks noGrp="1"/>
          </p:cNvSpPr>
          <p:nvPr>
            <p:ph type="title"/>
          </p:nvPr>
        </p:nvSpPr>
        <p:spPr/>
        <p:txBody>
          <a:bodyPr/>
          <a:lstStyle/>
          <a:p>
            <a:r>
              <a:rPr kumimoji="1" lang="en-US" altLang="zh-CN" dirty="0"/>
              <a:t>Dram</a:t>
            </a:r>
            <a:r>
              <a:rPr kumimoji="1" lang="zh-CN" altLang="en-US" dirty="0"/>
              <a:t> </a:t>
            </a:r>
            <a:r>
              <a:rPr kumimoji="1" lang="en-US" altLang="zh-CN" dirty="0"/>
              <a:t>Innovation</a:t>
            </a:r>
            <a:endParaRPr kumimoji="1" lang="zh-CN" altLang="en-US" dirty="0"/>
          </a:p>
        </p:txBody>
      </p:sp>
      <p:sp>
        <p:nvSpPr>
          <p:cNvPr id="3" name="内容占位符 2">
            <a:extLst>
              <a:ext uri="{FF2B5EF4-FFF2-40B4-BE49-F238E27FC236}">
                <a16:creationId xmlns:a16="http://schemas.microsoft.com/office/drawing/2014/main" id="{059CAC0A-4E20-2A43-9748-616C1E10AB3C}"/>
              </a:ext>
            </a:extLst>
          </p:cNvPr>
          <p:cNvSpPr>
            <a:spLocks noGrp="1"/>
          </p:cNvSpPr>
          <p:nvPr>
            <p:ph idx="1"/>
          </p:nvPr>
        </p:nvSpPr>
        <p:spPr/>
        <p:txBody>
          <a:bodyPr/>
          <a:lstStyle/>
          <a:p>
            <a:r>
              <a:rPr kumimoji="1" lang="en-US" altLang="zh-CN" dirty="0"/>
              <a:t>SDR</a:t>
            </a:r>
            <a:r>
              <a:rPr kumimoji="1" lang="zh-CN" altLang="en-US" dirty="0"/>
              <a:t> </a:t>
            </a:r>
            <a:r>
              <a:rPr kumimoji="1" lang="en-US" altLang="zh-CN" dirty="0"/>
              <a:t>to</a:t>
            </a:r>
            <a:r>
              <a:rPr kumimoji="1" lang="zh-CN" altLang="en-US" dirty="0"/>
              <a:t> </a:t>
            </a:r>
            <a:r>
              <a:rPr kumimoji="1" lang="en-US" altLang="zh-CN" dirty="0"/>
              <a:t>DDR:</a:t>
            </a:r>
            <a:endParaRPr kumimoji="1" lang="zh-CN" altLang="en-US" dirty="0"/>
          </a:p>
        </p:txBody>
      </p:sp>
      <p:pic>
        <p:nvPicPr>
          <p:cNvPr id="4" name="图片 3">
            <a:extLst>
              <a:ext uri="{FF2B5EF4-FFF2-40B4-BE49-F238E27FC236}">
                <a16:creationId xmlns:a16="http://schemas.microsoft.com/office/drawing/2014/main" id="{5294E8B3-83BB-A140-8794-AD3A1246C04E}"/>
              </a:ext>
            </a:extLst>
          </p:cNvPr>
          <p:cNvPicPr>
            <a:picLocks noChangeAspect="1"/>
          </p:cNvPicPr>
          <p:nvPr/>
        </p:nvPicPr>
        <p:blipFill>
          <a:blip r:embed="rId2"/>
          <a:stretch>
            <a:fillRect/>
          </a:stretch>
        </p:blipFill>
        <p:spPr>
          <a:xfrm>
            <a:off x="939053" y="1877778"/>
            <a:ext cx="10313894" cy="3786744"/>
          </a:xfrm>
          <a:prstGeom prst="rect">
            <a:avLst/>
          </a:prstGeom>
        </p:spPr>
      </p:pic>
    </p:spTree>
    <p:extLst>
      <p:ext uri="{BB962C8B-B14F-4D97-AF65-F5344CB8AC3E}">
        <p14:creationId xmlns:p14="http://schemas.microsoft.com/office/powerpoint/2010/main" val="3544024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409710" y="635715"/>
            <a:ext cx="11142208" cy="2482136"/>
            <a:chOff x="409710" y="635715"/>
            <a:chExt cx="11142208" cy="2482136"/>
          </a:xfrm>
        </p:grpSpPr>
        <p:sp>
          <p:nvSpPr>
            <p:cNvPr id="12"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3"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Rectangle 15"/>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r>
              <a:rPr lang="en-US" altLang="zh-CN" sz="2800">
                <a:solidFill>
                  <a:srgbClr val="FFFFFF"/>
                </a:solidFill>
                <a:sym typeface="+mn-ea"/>
              </a:rPr>
              <a:t>What's DRAM?</a:t>
            </a:r>
            <a:br>
              <a:rPr lang="en-US" altLang="zh-CN" sz="2800">
                <a:solidFill>
                  <a:srgbClr val="FFFFFF"/>
                </a:solidFill>
              </a:rPr>
            </a:br>
            <a:endParaRPr lang="zh-CN" altLang="en-US" sz="2800">
              <a:solidFill>
                <a:srgbClr val="FFFFFF"/>
              </a:solidFill>
            </a:endParaRPr>
          </a:p>
        </p:txBody>
      </p:sp>
      <p:sp>
        <p:nvSpPr>
          <p:cNvPr id="3" name="内容占位符 2"/>
          <p:cNvSpPr>
            <a:spLocks noGrp="1"/>
          </p:cNvSpPr>
          <p:nvPr>
            <p:ph idx="1"/>
          </p:nvPr>
        </p:nvSpPr>
        <p:spPr>
          <a:xfrm>
            <a:off x="1424904" y="2494450"/>
            <a:ext cx="9798299" cy="3563159"/>
          </a:xfrm>
        </p:spPr>
        <p:txBody>
          <a:bodyPr>
            <a:normAutofit lnSpcReduction="10000"/>
          </a:bodyPr>
          <a:lstStyle/>
          <a:p>
            <a:r>
              <a:rPr lang="en-US" altLang="zh-CN" sz="2400" dirty="0">
                <a:sym typeface="+mn-ea"/>
              </a:rPr>
              <a:t>DRAM: usually means DDR SDRAM</a:t>
            </a:r>
          </a:p>
          <a:p>
            <a:pPr lvl="1"/>
            <a:r>
              <a:rPr lang="en-US" altLang="zh-CN" dirty="0">
                <a:sym typeface="+mn-ea"/>
              </a:rPr>
              <a:t>Double Data Rate</a:t>
            </a:r>
          </a:p>
          <a:p>
            <a:pPr lvl="2"/>
            <a:r>
              <a:rPr lang="en-US" altLang="zh-CN" dirty="0">
                <a:sym typeface="+mn-ea"/>
              </a:rPr>
              <a:t>DDR:</a:t>
            </a:r>
            <a:r>
              <a:rPr lang="zh-CN" altLang="en-US" dirty="0">
                <a:sym typeface="+mn-ea"/>
              </a:rPr>
              <a:t>  </a:t>
            </a:r>
            <a:r>
              <a:rPr lang="en-US" altLang="zh-CN" dirty="0">
                <a:sym typeface="+mn-ea"/>
              </a:rPr>
              <a:t>the</a:t>
            </a:r>
            <a:r>
              <a:rPr lang="zh-CN" altLang="en-US" dirty="0">
                <a:sym typeface="+mn-ea"/>
              </a:rPr>
              <a:t> </a:t>
            </a:r>
            <a:r>
              <a:rPr lang="en-US" altLang="zh-CN" dirty="0">
                <a:sym typeface="+mn-ea"/>
              </a:rPr>
              <a:t>other</a:t>
            </a:r>
            <a:r>
              <a:rPr lang="zh-CN" altLang="en-US" dirty="0">
                <a:sym typeface="+mn-ea"/>
              </a:rPr>
              <a:t> </a:t>
            </a:r>
            <a:r>
              <a:rPr lang="en-US" altLang="zh-CN" dirty="0">
                <a:sym typeface="+mn-ea"/>
              </a:rPr>
              <a:t>technology</a:t>
            </a:r>
            <a:r>
              <a:rPr lang="zh-CN" altLang="en-US" dirty="0">
                <a:sym typeface="+mn-ea"/>
              </a:rPr>
              <a:t> </a:t>
            </a:r>
            <a:r>
              <a:rPr lang="en-US" altLang="zh-CN" dirty="0">
                <a:sym typeface="+mn-ea"/>
              </a:rPr>
              <a:t>may</a:t>
            </a:r>
            <a:r>
              <a:rPr lang="zh-CN" altLang="en-US" dirty="0">
                <a:sym typeface="+mn-ea"/>
              </a:rPr>
              <a:t> </a:t>
            </a:r>
            <a:r>
              <a:rPr lang="en-US" altLang="zh-CN" dirty="0">
                <a:sym typeface="+mn-ea"/>
              </a:rPr>
              <a:t>use</a:t>
            </a:r>
            <a:r>
              <a:rPr lang="zh-CN" altLang="en-US" dirty="0">
                <a:sym typeface="+mn-ea"/>
              </a:rPr>
              <a:t> </a:t>
            </a:r>
            <a:r>
              <a:rPr lang="en-US" altLang="zh-CN" dirty="0">
                <a:sym typeface="+mn-ea"/>
              </a:rPr>
              <a:t>SDR</a:t>
            </a:r>
            <a:r>
              <a:rPr lang="zh-CN" altLang="en-US" dirty="0">
                <a:sym typeface="+mn-ea"/>
              </a:rPr>
              <a:t> </a:t>
            </a:r>
            <a:r>
              <a:rPr lang="en-US" altLang="zh-CN" dirty="0">
                <a:sym typeface="+mn-ea"/>
              </a:rPr>
              <a:t>or</a:t>
            </a:r>
            <a:r>
              <a:rPr lang="zh-CN" altLang="en-US" dirty="0">
                <a:sym typeface="+mn-ea"/>
              </a:rPr>
              <a:t> </a:t>
            </a:r>
            <a:r>
              <a:rPr lang="en-US" altLang="zh-CN" dirty="0">
                <a:sym typeface="+mn-ea"/>
              </a:rPr>
              <a:t>QDR.</a:t>
            </a:r>
          </a:p>
          <a:p>
            <a:pPr lvl="1"/>
            <a:r>
              <a:rPr lang="en-US" altLang="zh-CN" dirty="0">
                <a:sym typeface="+mn-ea"/>
              </a:rPr>
              <a:t>Synchronous</a:t>
            </a:r>
          </a:p>
          <a:p>
            <a:pPr lvl="2"/>
            <a:r>
              <a:rPr lang="zh-CN" altLang="zh-CN" dirty="0"/>
              <a:t>I/O and control signals are synchronized with an external clock</a:t>
            </a:r>
            <a:r>
              <a:rPr lang="en-US" altLang="zh-CN" dirty="0"/>
              <a:t>.</a:t>
            </a:r>
            <a:endParaRPr lang="zh-CN" altLang="zh-CN" dirty="0"/>
          </a:p>
          <a:p>
            <a:pPr lvl="2"/>
            <a:r>
              <a:rPr lang="en-US" altLang="zh-CN" dirty="0">
                <a:sym typeface="+mn-ea"/>
              </a:rPr>
              <a:t>The</a:t>
            </a:r>
            <a:r>
              <a:rPr lang="zh-CN" altLang="en-US" dirty="0">
                <a:sym typeface="+mn-ea"/>
              </a:rPr>
              <a:t> </a:t>
            </a:r>
            <a:r>
              <a:rPr lang="en-US" altLang="zh-CN" dirty="0">
                <a:sym typeface="+mn-ea"/>
              </a:rPr>
              <a:t>originally</a:t>
            </a:r>
            <a:r>
              <a:rPr lang="zh-CN" altLang="en-US" dirty="0">
                <a:sym typeface="+mn-ea"/>
              </a:rPr>
              <a:t> </a:t>
            </a:r>
            <a:r>
              <a:rPr lang="en-US" altLang="zh-CN" dirty="0">
                <a:sym typeface="+mn-ea"/>
              </a:rPr>
              <a:t>dram</a:t>
            </a:r>
            <a:r>
              <a:rPr lang="zh-CN" altLang="en-US" dirty="0">
                <a:sym typeface="+mn-ea"/>
              </a:rPr>
              <a:t>  </a:t>
            </a:r>
            <a:r>
              <a:rPr lang="en-US" altLang="zh-CN" dirty="0">
                <a:sym typeface="+mn-ea"/>
              </a:rPr>
              <a:t>is</a:t>
            </a:r>
            <a:r>
              <a:rPr lang="zh-CN" altLang="en-US" dirty="0">
                <a:sym typeface="+mn-ea"/>
              </a:rPr>
              <a:t> </a:t>
            </a:r>
            <a:r>
              <a:rPr lang="en-US" altLang="zh-CN" dirty="0">
                <a:sym typeface="+mn-ea"/>
              </a:rPr>
              <a:t>Asynchronous.</a:t>
            </a:r>
          </a:p>
          <a:p>
            <a:pPr lvl="1"/>
            <a:r>
              <a:rPr lang="en-US" altLang="zh-CN" dirty="0">
                <a:sym typeface="+mn-ea"/>
              </a:rPr>
              <a:t>Dynamic </a:t>
            </a:r>
          </a:p>
          <a:p>
            <a:pPr lvl="2"/>
            <a:r>
              <a:rPr lang="en-US" altLang="zh-CN" dirty="0">
                <a:sym typeface="+mn-ea"/>
              </a:rPr>
              <a:t>Dram</a:t>
            </a:r>
            <a:r>
              <a:rPr lang="zh-CN" altLang="en-US" dirty="0">
                <a:sym typeface="+mn-ea"/>
              </a:rPr>
              <a:t> </a:t>
            </a:r>
            <a:r>
              <a:rPr lang="en-US" altLang="zh-CN" dirty="0">
                <a:sym typeface="+mn-ea"/>
              </a:rPr>
              <a:t>Cell</a:t>
            </a:r>
            <a:r>
              <a:rPr lang="zh-CN" altLang="en-US" dirty="0">
                <a:sym typeface="+mn-ea"/>
              </a:rPr>
              <a:t> </a:t>
            </a:r>
            <a:r>
              <a:rPr lang="en-US" altLang="zh-CN" dirty="0">
                <a:sym typeface="+mn-ea"/>
              </a:rPr>
              <a:t>is</a:t>
            </a:r>
            <a:r>
              <a:rPr lang="zh-CN" altLang="en-US" dirty="0">
                <a:sym typeface="+mn-ea"/>
              </a:rPr>
              <a:t> </a:t>
            </a:r>
            <a:r>
              <a:rPr lang="en-US" altLang="zh-CN" dirty="0">
                <a:sym typeface="+mn-ea"/>
              </a:rPr>
              <a:t>capacitor,</a:t>
            </a:r>
            <a:r>
              <a:rPr lang="zh-CN" altLang="en-US" dirty="0">
                <a:sym typeface="+mn-ea"/>
              </a:rPr>
              <a:t> </a:t>
            </a:r>
            <a:r>
              <a:rPr lang="en-US" altLang="zh-CN" dirty="0">
                <a:sym typeface="+mn-ea"/>
              </a:rPr>
              <a:t>leak</a:t>
            </a:r>
            <a:r>
              <a:rPr lang="zh-CN" altLang="en-US" dirty="0">
                <a:sym typeface="+mn-ea"/>
              </a:rPr>
              <a:t> </a:t>
            </a:r>
            <a:r>
              <a:rPr lang="en-US" altLang="zh-CN" dirty="0">
                <a:sym typeface="+mn-ea"/>
              </a:rPr>
              <a:t>all</a:t>
            </a:r>
            <a:r>
              <a:rPr lang="zh-CN" altLang="en-US" dirty="0">
                <a:sym typeface="+mn-ea"/>
              </a:rPr>
              <a:t> </a:t>
            </a:r>
            <a:r>
              <a:rPr lang="en-US" altLang="zh-CN" dirty="0">
                <a:sym typeface="+mn-ea"/>
              </a:rPr>
              <a:t>the</a:t>
            </a:r>
            <a:r>
              <a:rPr lang="zh-CN" altLang="en-US" dirty="0">
                <a:sym typeface="+mn-ea"/>
              </a:rPr>
              <a:t> </a:t>
            </a:r>
            <a:r>
              <a:rPr lang="en-US" altLang="zh-CN" dirty="0">
                <a:sym typeface="+mn-ea"/>
              </a:rPr>
              <a:t>time,</a:t>
            </a:r>
            <a:r>
              <a:rPr lang="zh-CN" altLang="en-US" dirty="0">
                <a:sym typeface="+mn-ea"/>
              </a:rPr>
              <a:t> </a:t>
            </a:r>
            <a:r>
              <a:rPr lang="en-US" altLang="zh-CN" dirty="0">
                <a:sym typeface="+mn-ea"/>
              </a:rPr>
              <a:t>should</a:t>
            </a:r>
            <a:r>
              <a:rPr lang="zh-CN" altLang="en-US" dirty="0">
                <a:sym typeface="+mn-ea"/>
              </a:rPr>
              <a:t> </a:t>
            </a:r>
            <a:r>
              <a:rPr lang="en-US" altLang="zh-CN" dirty="0">
                <a:sym typeface="+mn-ea"/>
              </a:rPr>
              <a:t>refresh</a:t>
            </a:r>
            <a:r>
              <a:rPr lang="zh-CN" altLang="en-US" dirty="0">
                <a:sym typeface="+mn-ea"/>
              </a:rPr>
              <a:t> </a:t>
            </a:r>
            <a:r>
              <a:rPr lang="en-US" altLang="zh-CN" dirty="0">
                <a:sym typeface="+mn-ea"/>
              </a:rPr>
              <a:t>periodically.</a:t>
            </a:r>
          </a:p>
          <a:p>
            <a:pPr lvl="1"/>
            <a:r>
              <a:rPr lang="en-US" altLang="zh-CN" dirty="0">
                <a:sym typeface="+mn-ea"/>
              </a:rPr>
              <a:t>Random Access Memory</a:t>
            </a:r>
          </a:p>
          <a:p>
            <a:pPr lvl="2"/>
            <a:r>
              <a:rPr lang="en-US" altLang="zh-CN" dirty="0">
                <a:sym typeface="+mn-ea"/>
              </a:rPr>
              <a:t>Access</a:t>
            </a:r>
            <a:r>
              <a:rPr lang="zh-CN" altLang="en-US" dirty="0">
                <a:sym typeface="+mn-ea"/>
              </a:rPr>
              <a:t> </a:t>
            </a:r>
            <a:r>
              <a:rPr lang="en-US" altLang="zh-CN" dirty="0">
                <a:sym typeface="+mn-ea"/>
              </a:rPr>
              <a:t>Memory</a:t>
            </a:r>
            <a:r>
              <a:rPr lang="zh-CN" altLang="en-US" dirty="0">
                <a:sym typeface="+mn-ea"/>
              </a:rPr>
              <a:t> </a:t>
            </a:r>
            <a:r>
              <a:rPr lang="en-US" altLang="zh-CN" dirty="0">
                <a:sym typeface="+mn-ea"/>
              </a:rPr>
              <a:t>by</a:t>
            </a:r>
            <a:r>
              <a:rPr lang="zh-CN" altLang="en-US" dirty="0">
                <a:sym typeface="+mn-ea"/>
              </a:rPr>
              <a:t> </a:t>
            </a:r>
            <a:r>
              <a:rPr lang="en-US" altLang="zh-CN" dirty="0">
                <a:sym typeface="+mn-ea"/>
              </a:rPr>
              <a:t>any</a:t>
            </a:r>
            <a:r>
              <a:rPr lang="zh-CN" altLang="en-US" dirty="0">
                <a:sym typeface="+mn-ea"/>
              </a:rPr>
              <a:t> </a:t>
            </a:r>
            <a:r>
              <a:rPr lang="en-US" altLang="zh-CN" dirty="0">
                <a:sym typeface="+mn-ea"/>
              </a:rPr>
              <a:t>address,</a:t>
            </a:r>
            <a:r>
              <a:rPr lang="zh-CN" altLang="en-US" dirty="0">
                <a:sym typeface="+mn-ea"/>
              </a:rPr>
              <a:t> </a:t>
            </a:r>
            <a:r>
              <a:rPr lang="en-US" altLang="zh-CN" dirty="0">
                <a:sym typeface="+mn-ea"/>
              </a:rPr>
              <a:t>no</a:t>
            </a:r>
            <a:r>
              <a:rPr lang="zh-CN" altLang="en-US" dirty="0">
                <a:sym typeface="+mn-ea"/>
              </a:rPr>
              <a:t> </a:t>
            </a:r>
            <a:r>
              <a:rPr lang="en-US" altLang="zh-CN" dirty="0">
                <a:sym typeface="+mn-ea"/>
              </a:rPr>
              <a:t>need</a:t>
            </a:r>
            <a:r>
              <a:rPr lang="zh-CN" altLang="en-US" dirty="0">
                <a:sym typeface="+mn-ea"/>
              </a:rPr>
              <a:t> </a:t>
            </a:r>
            <a:r>
              <a:rPr lang="en-US" altLang="zh-CN" dirty="0">
                <a:sym typeface="+mn-ea"/>
              </a:rPr>
              <a:t>to</a:t>
            </a:r>
            <a:r>
              <a:rPr lang="zh-CN" altLang="en-US" dirty="0">
                <a:sym typeface="+mn-ea"/>
              </a:rPr>
              <a:t> </a:t>
            </a:r>
            <a:r>
              <a:rPr lang="en-US" altLang="zh-CN" dirty="0">
                <a:sym typeface="+mn-ea"/>
              </a:rPr>
              <a:t>sequential.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19D95-5A52-FC4E-9B64-5261C3E3801F}"/>
              </a:ext>
            </a:extLst>
          </p:cNvPr>
          <p:cNvSpPr>
            <a:spLocks noGrp="1"/>
          </p:cNvSpPr>
          <p:nvPr>
            <p:ph type="title"/>
          </p:nvPr>
        </p:nvSpPr>
        <p:spPr/>
        <p:txBody>
          <a:bodyPr/>
          <a:lstStyle/>
          <a:p>
            <a:r>
              <a:rPr kumimoji="1" lang="en-US" altLang="zh-CN" dirty="0"/>
              <a:t>DDR</a:t>
            </a:r>
            <a:r>
              <a:rPr kumimoji="1" lang="zh-CN" altLang="en-US" dirty="0"/>
              <a:t> </a:t>
            </a:r>
            <a:r>
              <a:rPr kumimoji="1" lang="en-US" altLang="zh-CN" dirty="0"/>
              <a:t>-&gt;</a:t>
            </a:r>
            <a:r>
              <a:rPr kumimoji="1" lang="zh-CN" altLang="en-US" dirty="0"/>
              <a:t> </a:t>
            </a:r>
            <a:r>
              <a:rPr kumimoji="1" lang="en-US" altLang="zh-CN" dirty="0"/>
              <a:t>DDR2</a:t>
            </a:r>
            <a:endParaRPr kumimoji="1" lang="zh-CN" altLang="en-US" dirty="0"/>
          </a:p>
        </p:txBody>
      </p:sp>
      <p:sp>
        <p:nvSpPr>
          <p:cNvPr id="3" name="内容占位符 2">
            <a:extLst>
              <a:ext uri="{FF2B5EF4-FFF2-40B4-BE49-F238E27FC236}">
                <a16:creationId xmlns:a16="http://schemas.microsoft.com/office/drawing/2014/main" id="{0D9BB23E-A433-1642-8F8D-09511A4A8510}"/>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762945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DRAM Pins</a:t>
            </a:r>
            <a:endParaRPr kumimoji="1" lang="zh-CN" altLang="en-US" dirty="0"/>
          </a:p>
        </p:txBody>
      </p:sp>
      <p:sp>
        <p:nvSpPr>
          <p:cNvPr id="3" name="内容占位符 2"/>
          <p:cNvSpPr>
            <a:spLocks noGrp="1"/>
          </p:cNvSpPr>
          <p:nvPr>
            <p:ph idx="1"/>
          </p:nvPr>
        </p:nvSpPr>
        <p:spPr/>
        <p:txBody>
          <a:bodyPr/>
          <a:lstStyle/>
          <a:p>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VDD1/VPP</a:t>
            </a:r>
            <a:endParaRPr kumimoji="1" lang="zh-CN" altLang="en-US" dirty="0"/>
          </a:p>
        </p:txBody>
      </p:sp>
      <p:sp>
        <p:nvSpPr>
          <p:cNvPr id="3" name="内容占位符 2"/>
          <p:cNvSpPr>
            <a:spLocks noGrp="1"/>
          </p:cNvSpPr>
          <p:nvPr>
            <p:ph idx="1"/>
          </p:nvPr>
        </p:nvSpPr>
        <p:spPr/>
        <p:txBody>
          <a:bodyPr>
            <a:normAutofit/>
          </a:bodyPr>
          <a:lstStyle/>
          <a:p>
            <a:r>
              <a:rPr lang="en-US" altLang="zh-CN" dirty="0"/>
              <a:t>Vdd1:</a:t>
            </a:r>
            <a:r>
              <a:rPr lang="zh-CN" altLang="en-US" dirty="0"/>
              <a:t> </a:t>
            </a:r>
            <a:r>
              <a:rPr lang="en-US" altLang="zh-CN" dirty="0"/>
              <a:t>Core Power: memory array power.</a:t>
            </a:r>
          </a:p>
          <a:p>
            <a:r>
              <a:rPr lang="en-US" altLang="zh-CN" dirty="0" err="1"/>
              <a:t>Vpp</a:t>
            </a:r>
            <a:r>
              <a:rPr lang="en-US" altLang="zh-CN" dirty="0"/>
              <a:t>:</a:t>
            </a:r>
            <a:r>
              <a:rPr lang="zh-CN" altLang="en-US" dirty="0"/>
              <a:t> </a:t>
            </a:r>
            <a:r>
              <a:rPr lang="en-US" altLang="zh-CN" dirty="0"/>
              <a:t>DDR4</a:t>
            </a:r>
            <a:r>
              <a:rPr lang="zh-CN" altLang="en-US" dirty="0"/>
              <a:t> </a:t>
            </a:r>
            <a:r>
              <a:rPr lang="en-US" altLang="zh-CN" dirty="0"/>
              <a:t>word</a:t>
            </a:r>
            <a:r>
              <a:rPr lang="zh-CN" altLang="en-US" dirty="0"/>
              <a:t> </a:t>
            </a:r>
            <a:r>
              <a:rPr lang="en-US" altLang="zh-CN" dirty="0"/>
              <a:t>line</a:t>
            </a:r>
            <a:r>
              <a:rPr lang="zh-CN" altLang="en-US" dirty="0"/>
              <a:t> </a:t>
            </a:r>
            <a:r>
              <a:rPr lang="en-US" altLang="zh-CN" dirty="0"/>
              <a:t>power.</a:t>
            </a:r>
          </a:p>
          <a:p>
            <a:pPr lvl="1"/>
            <a:r>
              <a:rPr lang="zh-CN" altLang="zh-CN" dirty="0"/>
              <a:t>A special high-voltage supply that supplies the potential and energy for altering the state of certain nonvolatile memory arrays. On some devices, the presence of VPP also acts as a program enable signal (P).</a:t>
            </a:r>
          </a:p>
          <a:p>
            <a:pPr lvl="2"/>
            <a:r>
              <a:rPr lang="zh-CN" altLang="zh-CN" b="1" dirty="0"/>
              <a:t>References: </a:t>
            </a:r>
            <a:endParaRPr lang="zh-CN" altLang="zh-CN" dirty="0"/>
          </a:p>
          <a:p>
            <a:pPr lvl="3"/>
            <a:r>
              <a:rPr lang="zh-CN" altLang="zh-CN" dirty="0"/>
              <a:t>JESD21-C, 1/97</a:t>
            </a:r>
          </a:p>
          <a:p>
            <a:pPr lvl="1"/>
            <a:r>
              <a:rPr lang="zh-CN" altLang="zh-CN" dirty="0"/>
              <a:t> For DDR4, JEDEC decided to introduce an external VRM that provides a 2.5v electrical high voltage for the word line (row access). Since the word line voltage is no longer pumped up from the DDR voltage (like it was for DDR3), the inefficiencies of pumping up the DDR voltage are gone, and instead you get power savings.</a:t>
            </a:r>
          </a:p>
          <a:p>
            <a:pPr lvl="1"/>
            <a:endParaRPr lang="en-US" altLang="zh-CN" dirty="0"/>
          </a:p>
          <a:p>
            <a:endParaRPr kumimoji="1" lang="zh-CN" altLang="en-US" dirty="0"/>
          </a:p>
        </p:txBody>
      </p:sp>
    </p:spTree>
    <p:extLst>
      <p:ext uri="{BB962C8B-B14F-4D97-AF65-F5344CB8AC3E}">
        <p14:creationId xmlns:p14="http://schemas.microsoft.com/office/powerpoint/2010/main" val="3061418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a:t>
            </a:r>
            <a:r>
              <a:rPr kumimoji="1" lang="zh-CN" altLang="en-US" dirty="0"/>
              <a:t> </a:t>
            </a:r>
            <a:r>
              <a:rPr kumimoji="1" lang="en-US" altLang="zh-CN" dirty="0"/>
              <a:t>Dram</a:t>
            </a:r>
            <a:r>
              <a:rPr kumimoji="1" lang="zh-CN" altLang="en-US" dirty="0"/>
              <a:t> </a:t>
            </a:r>
            <a:r>
              <a:rPr kumimoji="1" lang="en-US" altLang="zh-CN" dirty="0"/>
              <a:t>Core/IO</a:t>
            </a:r>
            <a:r>
              <a:rPr kumimoji="1" lang="zh-CN" altLang="en-US" dirty="0"/>
              <a:t> </a:t>
            </a:r>
            <a:r>
              <a:rPr kumimoji="1" lang="en-US" altLang="zh-CN" dirty="0"/>
              <a:t>Power</a:t>
            </a:r>
            <a:r>
              <a:rPr kumimoji="1" lang="zh-CN" altLang="en-US" dirty="0"/>
              <a:t> </a:t>
            </a:r>
            <a:r>
              <a:rPr kumimoji="1" lang="en-US" altLang="zh-CN" dirty="0"/>
              <a:t>are</a:t>
            </a:r>
            <a:r>
              <a:rPr kumimoji="1" lang="zh-CN" altLang="en-US" dirty="0"/>
              <a:t> </a:t>
            </a:r>
            <a:r>
              <a:rPr kumimoji="1" lang="en-US" altLang="zh-CN" dirty="0"/>
              <a:t>isolate?</a:t>
            </a:r>
            <a:endParaRPr kumimoji="1" lang="zh-CN" altLang="en-US" dirty="0"/>
          </a:p>
        </p:txBody>
      </p:sp>
      <p:sp>
        <p:nvSpPr>
          <p:cNvPr id="3" name="内容占位符 2"/>
          <p:cNvSpPr>
            <a:spLocks noGrp="1"/>
          </p:cNvSpPr>
          <p:nvPr>
            <p:ph idx="1"/>
          </p:nvPr>
        </p:nvSpPr>
        <p:spPr/>
        <p:txBody>
          <a:bodyPr/>
          <a:lstStyle/>
          <a:p>
            <a:r>
              <a:rPr lang="zh-CN" altLang="zh-CN" dirty="0"/>
              <a:t>Since large amounts of current are sourced and sunk into the SDRAM during read and write operations, switching noise can be generated which may have an adverse effect on the memory array. Separate power inputs are provided for the I/O signals and the memory array, isolating the memory cells from possible data corruption.</a:t>
            </a:r>
          </a:p>
          <a:p>
            <a:endParaRPr kumimoji="1" lang="zh-CN" altLang="en-US" dirty="0"/>
          </a:p>
        </p:txBody>
      </p:sp>
    </p:spTree>
    <p:extLst>
      <p:ext uri="{BB962C8B-B14F-4D97-AF65-F5344CB8AC3E}">
        <p14:creationId xmlns:p14="http://schemas.microsoft.com/office/powerpoint/2010/main" val="3911790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78684-12F4-B24A-A4FB-7DDBA488FEA3}"/>
              </a:ext>
            </a:extLst>
          </p:cNvPr>
          <p:cNvSpPr>
            <a:spLocks noGrp="1"/>
          </p:cNvSpPr>
          <p:nvPr>
            <p:ph type="title"/>
          </p:nvPr>
        </p:nvSpPr>
        <p:spPr/>
        <p:txBody>
          <a:bodyPr/>
          <a:lstStyle/>
          <a:p>
            <a:r>
              <a:rPr kumimoji="1" lang="en-US" altLang="zh-CN" dirty="0"/>
              <a:t>So</a:t>
            </a:r>
            <a:r>
              <a:rPr kumimoji="1" lang="zh-CN" altLang="en-US" dirty="0"/>
              <a:t> </a:t>
            </a:r>
            <a:r>
              <a:rPr kumimoji="1" lang="en-US" altLang="zh-CN" dirty="0"/>
              <a:t>many</a:t>
            </a:r>
            <a:r>
              <a:rPr kumimoji="1" lang="zh-CN" altLang="en-US" dirty="0"/>
              <a:t> </a:t>
            </a:r>
            <a:r>
              <a:rPr kumimoji="1" lang="en-US" altLang="zh-CN" dirty="0"/>
              <a:t>power</a:t>
            </a:r>
            <a:r>
              <a:rPr kumimoji="1" lang="zh-CN" altLang="en-US" dirty="0"/>
              <a:t> </a:t>
            </a:r>
            <a:r>
              <a:rPr kumimoji="1" lang="en-US" altLang="zh-CN" dirty="0"/>
              <a:t>pins?</a:t>
            </a:r>
            <a:endParaRPr kumimoji="1" lang="zh-CN" altLang="en-US" dirty="0"/>
          </a:p>
        </p:txBody>
      </p:sp>
      <p:sp>
        <p:nvSpPr>
          <p:cNvPr id="3" name="内容占位符 2">
            <a:extLst>
              <a:ext uri="{FF2B5EF4-FFF2-40B4-BE49-F238E27FC236}">
                <a16:creationId xmlns:a16="http://schemas.microsoft.com/office/drawing/2014/main" id="{16363CC8-AA2E-4C4C-873A-0FDC04095D71}"/>
              </a:ext>
            </a:extLst>
          </p:cNvPr>
          <p:cNvSpPr>
            <a:spLocks noGrp="1"/>
          </p:cNvSpPr>
          <p:nvPr>
            <p:ph idx="1"/>
          </p:nvPr>
        </p:nvSpPr>
        <p:spPr/>
        <p:txBody>
          <a:bodyPr/>
          <a:lstStyle/>
          <a:p>
            <a:r>
              <a:rPr kumimoji="1" lang="en-US" altLang="zh-CN" dirty="0"/>
              <a:t>VDD1/VDD2/VDDQ...</a:t>
            </a:r>
            <a:endParaRPr kumimoji="1" lang="zh-CN" altLang="en-US" dirty="0"/>
          </a:p>
        </p:txBody>
      </p:sp>
      <p:pic>
        <p:nvPicPr>
          <p:cNvPr id="4" name="图片 3">
            <a:extLst>
              <a:ext uri="{FF2B5EF4-FFF2-40B4-BE49-F238E27FC236}">
                <a16:creationId xmlns:a16="http://schemas.microsoft.com/office/drawing/2014/main" id="{98318A74-B1D2-B24A-88AC-84C6C006ED60}"/>
              </a:ext>
            </a:extLst>
          </p:cNvPr>
          <p:cNvPicPr>
            <a:picLocks noChangeAspect="1"/>
          </p:cNvPicPr>
          <p:nvPr/>
        </p:nvPicPr>
        <p:blipFill>
          <a:blip r:embed="rId2"/>
          <a:stretch>
            <a:fillRect/>
          </a:stretch>
        </p:blipFill>
        <p:spPr>
          <a:xfrm>
            <a:off x="1993526" y="1924050"/>
            <a:ext cx="7048500" cy="3009900"/>
          </a:xfrm>
          <a:prstGeom prst="rect">
            <a:avLst/>
          </a:prstGeom>
        </p:spPr>
      </p:pic>
    </p:spTree>
    <p:extLst>
      <p:ext uri="{BB962C8B-B14F-4D97-AF65-F5344CB8AC3E}">
        <p14:creationId xmlns:p14="http://schemas.microsoft.com/office/powerpoint/2010/main" val="32071547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643467" y="640080"/>
            <a:ext cx="3096427" cy="5613236"/>
          </a:xfrm>
        </p:spPr>
        <p:txBody>
          <a:bodyPr anchor="ctr">
            <a:normAutofit/>
          </a:bodyPr>
          <a:lstStyle/>
          <a:p>
            <a:br>
              <a:rPr lang="en-US" altLang="zh-CN" dirty="0">
                <a:solidFill>
                  <a:srgbClr val="FFFFFF"/>
                </a:solidFill>
                <a:sym typeface="+mn-ea"/>
              </a:rPr>
            </a:br>
            <a:r>
              <a:rPr lang="en-US" altLang="zh-CN" dirty="0">
                <a:solidFill>
                  <a:srgbClr val="FFFFFF"/>
                </a:solidFill>
                <a:sym typeface="+mn-ea"/>
              </a:rPr>
              <a:t>Clock</a:t>
            </a:r>
            <a:r>
              <a:rPr lang="zh-CN" altLang="en-US" dirty="0">
                <a:solidFill>
                  <a:srgbClr val="FFFFFF"/>
                </a:solidFill>
                <a:sym typeface="+mn-ea"/>
              </a:rPr>
              <a:t> </a:t>
            </a:r>
            <a:r>
              <a:rPr lang="en-US" altLang="zh-CN" dirty="0">
                <a:solidFill>
                  <a:srgbClr val="FFFFFF"/>
                </a:solidFill>
                <a:sym typeface="+mn-ea"/>
              </a:rPr>
              <a:t>Synchronous</a:t>
            </a:r>
            <a:r>
              <a:rPr lang="zh-CN" altLang="en-US" dirty="0">
                <a:solidFill>
                  <a:srgbClr val="FFFFFF"/>
                </a:solidFill>
                <a:sym typeface="+mn-ea"/>
              </a:rPr>
              <a:t> </a:t>
            </a:r>
            <a:r>
              <a:rPr lang="en-US" altLang="zh-CN" dirty="0">
                <a:solidFill>
                  <a:srgbClr val="FFFFFF"/>
                </a:solidFill>
                <a:sym typeface="+mn-ea"/>
              </a:rPr>
              <a:t>vs</a:t>
            </a:r>
            <a:r>
              <a:rPr lang="zh-CN" altLang="en-US" dirty="0">
                <a:solidFill>
                  <a:srgbClr val="FFFFFF"/>
                </a:solidFill>
                <a:sym typeface="+mn-ea"/>
              </a:rPr>
              <a:t> </a:t>
            </a:r>
            <a:r>
              <a:rPr lang="en-US" altLang="zh-CN" dirty="0">
                <a:solidFill>
                  <a:srgbClr val="FFFFFF"/>
                </a:solidFill>
                <a:sym typeface="+mn-ea"/>
              </a:rPr>
              <a:t>Source</a:t>
            </a:r>
            <a:r>
              <a:rPr lang="zh-CN" altLang="en-US" dirty="0">
                <a:solidFill>
                  <a:srgbClr val="FFFFFF"/>
                </a:solidFill>
                <a:sym typeface="+mn-ea"/>
              </a:rPr>
              <a:t> </a:t>
            </a:r>
            <a:r>
              <a:rPr lang="en-US" altLang="zh-CN" dirty="0">
                <a:solidFill>
                  <a:srgbClr val="FFFFFF"/>
                </a:solidFill>
                <a:sym typeface="+mn-ea"/>
              </a:rPr>
              <a:t>Synchronous</a:t>
            </a:r>
            <a:br>
              <a:rPr lang="en-US" altLang="zh-CN" dirty="0">
                <a:solidFill>
                  <a:srgbClr val="FFFFFF"/>
                </a:solidFill>
              </a:rPr>
            </a:br>
            <a:endParaRPr lang="zh-CN" altLang="en-US" dirty="0">
              <a:solidFill>
                <a:srgbClr val="FFFFFF"/>
              </a:solidFill>
            </a:endParaRPr>
          </a:p>
        </p:txBody>
      </p:sp>
      <p:sp>
        <p:nvSpPr>
          <p:cNvPr id="3" name="内容占位符 2"/>
          <p:cNvSpPr>
            <a:spLocks noGrp="1"/>
          </p:cNvSpPr>
          <p:nvPr>
            <p:ph idx="1"/>
          </p:nvPr>
        </p:nvSpPr>
        <p:spPr>
          <a:xfrm>
            <a:off x="4699818" y="640082"/>
            <a:ext cx="6848715" cy="2484884"/>
          </a:xfrm>
        </p:spPr>
        <p:txBody>
          <a:bodyPr anchor="ctr">
            <a:normAutofit/>
          </a:bodyPr>
          <a:lstStyle/>
          <a:p>
            <a:r>
              <a:rPr lang="en-US" altLang="zh-CN" sz="2000"/>
              <a:t>The SDR memory data interface is a fully synchronous design where the data is only captured on the positive clock edge.</a:t>
            </a:r>
          </a:p>
          <a:p>
            <a:r>
              <a:rPr lang="en-US" altLang="zh-CN" sz="2000"/>
              <a:t>The DDR memory data is a true source</a:t>
            </a:r>
            <a:r>
              <a:rPr lang="zh-CN" altLang="en-US" sz="2000"/>
              <a:t> </a:t>
            </a:r>
            <a:r>
              <a:rPr lang="en-US" altLang="zh-CN" sz="2000"/>
              <a:t>synchronous design, where the data is captured twice per clock cycle with a bidirectional data strobe. </a:t>
            </a:r>
          </a:p>
          <a:p>
            <a:endParaRPr lang="en-US" altLang="zh-CN" sz="2000"/>
          </a:p>
          <a:p>
            <a:endParaRPr lang="zh-CN" altLang="en-US" sz="2000"/>
          </a:p>
        </p:txBody>
      </p:sp>
      <p:pic>
        <p:nvPicPr>
          <p:cNvPr id="4" name="图片 3" descr="手机屏幕截图&#10;&#10;描述已自动生成"/>
          <p:cNvPicPr>
            <a:picLocks noChangeAspect="1"/>
          </p:cNvPicPr>
          <p:nvPr/>
        </p:nvPicPr>
        <p:blipFill>
          <a:blip r:embed="rId2"/>
          <a:stretch>
            <a:fillRect/>
          </a:stretch>
        </p:blipFill>
        <p:spPr>
          <a:xfrm>
            <a:off x="4654297" y="4156563"/>
            <a:ext cx="6894236" cy="10686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 CK is differential?</a:t>
            </a:r>
            <a:endParaRPr kumimoji="1" lang="zh-CN" altLang="en-US" dirty="0"/>
          </a:p>
        </p:txBody>
      </p:sp>
      <p:sp>
        <p:nvSpPr>
          <p:cNvPr id="3" name="内容占位符 2"/>
          <p:cNvSpPr>
            <a:spLocks noGrp="1"/>
          </p:cNvSpPr>
          <p:nvPr>
            <p:ph idx="1"/>
          </p:nvPr>
        </p:nvSpPr>
        <p:spPr/>
        <p:txBody>
          <a:bodyPr/>
          <a:lstStyle/>
          <a:p>
            <a:r>
              <a:rPr lang="zh-CN" altLang="zh-CN" dirty="0"/>
              <a:t>To increase accuracy caused by clock jitter, a differential clock was added to DDR. SDR devices use the midpoint of the rising clock edge to latch data and thus are exposed to drift. DDR uses the crossing point of CK and CK#. Using the crossing point instead of the midpoint helps negate the affects of jitter and increase margins. </a:t>
            </a:r>
          </a:p>
          <a:p>
            <a:endParaRPr kumimoji="1"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Output</a:t>
            </a:r>
            <a:r>
              <a:rPr lang="zh-CN" altLang="en-US" dirty="0">
                <a:sym typeface="+mn-ea"/>
              </a:rPr>
              <a:t> </a:t>
            </a:r>
            <a:r>
              <a:rPr lang="en-US" altLang="zh-CN" dirty="0">
                <a:sym typeface="+mn-ea"/>
              </a:rPr>
              <a:t>Enable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OE:</a:t>
            </a:r>
            <a:r>
              <a:rPr lang="zh-CN" altLang="en-US" dirty="0"/>
              <a:t> </a:t>
            </a:r>
            <a:r>
              <a:rPr lang="en-US" altLang="zh-CN" dirty="0"/>
              <a:t>Output Enable. This is an additional signal that controls output to the data I/O pins. The data pins are driven by the DRAM chip if RAS and CAS are low, WE is high, and OE is low. In many applications, OE can be permanently connected low (output always enabled), but it can be useful when connecting multiple memory chips in parallel.</a:t>
            </a:r>
          </a:p>
          <a:p>
            <a:r>
              <a:rPr lang="en-US" altLang="zh-CN" dirty="0"/>
              <a:t>It’s</a:t>
            </a:r>
            <a:r>
              <a:rPr lang="zh-CN" altLang="en-US" dirty="0"/>
              <a:t> </a:t>
            </a:r>
            <a:r>
              <a:rPr lang="en-US" altLang="zh-CN" dirty="0"/>
              <a:t>phased</a:t>
            </a:r>
            <a:r>
              <a:rPr lang="zh-CN" altLang="en-US" dirty="0"/>
              <a:t> </a:t>
            </a:r>
            <a:r>
              <a:rPr lang="en-US" altLang="zh-CN" dirty="0"/>
              <a:t>out.</a:t>
            </a:r>
          </a:p>
          <a:p>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CKE</a:t>
            </a:r>
            <a:endParaRPr kumimoji="1" lang="zh-CN" altLang="en-US" dirty="0"/>
          </a:p>
        </p:txBody>
      </p:sp>
      <p:sp>
        <p:nvSpPr>
          <p:cNvPr id="3" name="内容占位符 2"/>
          <p:cNvSpPr>
            <a:spLocks noGrp="1"/>
          </p:cNvSpPr>
          <p:nvPr>
            <p:ph idx="1"/>
          </p:nvPr>
        </p:nvSpPr>
        <p:spPr/>
        <p:txBody>
          <a:bodyPr/>
          <a:lstStyle/>
          <a:p>
            <a:r>
              <a:rPr kumimoji="1" lang="en-US" altLang="zh-CN" dirty="0"/>
              <a:t>CKE</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used</a:t>
            </a:r>
            <a:r>
              <a:rPr kumimoji="1" lang="zh-CN" altLang="en-US" dirty="0"/>
              <a:t> </a:t>
            </a:r>
            <a:r>
              <a:rPr kumimoji="1" lang="en-US" altLang="zh-CN" dirty="0"/>
              <a:t>to</a:t>
            </a:r>
            <a:r>
              <a:rPr kumimoji="1" lang="zh-CN" altLang="en-US" dirty="0"/>
              <a:t> </a:t>
            </a:r>
            <a:r>
              <a:rPr kumimoji="1" lang="en-US" altLang="zh-CN" dirty="0"/>
              <a:t>enter</a:t>
            </a:r>
            <a:r>
              <a:rPr kumimoji="1" lang="zh-CN" altLang="en-US" dirty="0"/>
              <a:t> </a:t>
            </a:r>
            <a:r>
              <a:rPr kumimoji="1" lang="en-US" altLang="zh-CN" dirty="0"/>
              <a:t>power</a:t>
            </a:r>
            <a:r>
              <a:rPr kumimoji="1" lang="zh-CN" altLang="en-US" dirty="0"/>
              <a:t> </a:t>
            </a:r>
            <a:r>
              <a:rPr kumimoji="1" lang="en-US" altLang="zh-CN" dirty="0"/>
              <a:t>down</a:t>
            </a:r>
            <a:r>
              <a:rPr kumimoji="1" lang="zh-CN" altLang="en-US" dirty="0"/>
              <a:t> </a:t>
            </a:r>
            <a:r>
              <a:rPr kumimoji="1" lang="en-US" altLang="zh-CN" dirty="0"/>
              <a:t>mode,</a:t>
            </a:r>
            <a:r>
              <a:rPr kumimoji="1" lang="zh-CN" altLang="en-US" dirty="0"/>
              <a:t> </a:t>
            </a:r>
            <a:r>
              <a:rPr kumimoji="1" lang="en-US" altLang="zh-CN" dirty="0"/>
              <a:t>which</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low</a:t>
            </a:r>
            <a:r>
              <a:rPr kumimoji="1" lang="zh-CN" altLang="en-US" dirty="0"/>
              <a:t> </a:t>
            </a:r>
            <a:r>
              <a:rPr kumimoji="1" lang="en-US" altLang="zh-CN" dirty="0"/>
              <a:t>power</a:t>
            </a:r>
            <a:r>
              <a:rPr kumimoji="1" lang="zh-CN" altLang="en-US" dirty="0"/>
              <a:t> </a:t>
            </a:r>
            <a:r>
              <a:rPr kumimoji="1" lang="en-US" altLang="zh-CN" dirty="0"/>
              <a:t>mode.</a:t>
            </a:r>
          </a:p>
          <a:p>
            <a:r>
              <a:rPr kumimoji="1" lang="en-US" altLang="zh-CN" dirty="0"/>
              <a:t>Power</a:t>
            </a:r>
            <a:r>
              <a:rPr kumimoji="1" lang="zh-CN" altLang="en-US" dirty="0"/>
              <a:t> </a:t>
            </a:r>
            <a:r>
              <a:rPr kumimoji="1" lang="en-US" altLang="zh-CN" dirty="0"/>
              <a:t>Down</a:t>
            </a:r>
            <a:r>
              <a:rPr kumimoji="1" lang="zh-CN" altLang="en-US" dirty="0"/>
              <a:t> </a:t>
            </a:r>
            <a:r>
              <a:rPr kumimoji="1" lang="en-US" altLang="zh-CN" dirty="0"/>
              <a:t>Mode:</a:t>
            </a:r>
          </a:p>
          <a:p>
            <a:pPr lvl="1"/>
            <a:r>
              <a:rPr kumimoji="1" lang="en-US" altLang="zh-CN" dirty="0"/>
              <a:t>Idle</a:t>
            </a:r>
            <a:r>
              <a:rPr kumimoji="1" lang="zh-CN" altLang="en-US" dirty="0"/>
              <a:t> </a:t>
            </a:r>
            <a:r>
              <a:rPr kumimoji="1" lang="en-US" altLang="zh-CN" dirty="0"/>
              <a:t>Power</a:t>
            </a:r>
            <a:r>
              <a:rPr kumimoji="1" lang="zh-CN" altLang="en-US" dirty="0"/>
              <a:t> </a:t>
            </a:r>
            <a:r>
              <a:rPr kumimoji="1" lang="en-US" altLang="zh-CN" dirty="0"/>
              <a:t>Down</a:t>
            </a:r>
          </a:p>
          <a:p>
            <a:pPr lvl="1"/>
            <a:r>
              <a:rPr kumimoji="1" lang="en-US" altLang="zh-CN" dirty="0"/>
              <a:t>Active</a:t>
            </a:r>
            <a:r>
              <a:rPr kumimoji="1" lang="zh-CN" altLang="en-US" dirty="0"/>
              <a:t> </a:t>
            </a:r>
            <a:r>
              <a:rPr kumimoji="1" lang="en-US" altLang="zh-CN" dirty="0"/>
              <a:t>Power</a:t>
            </a:r>
            <a:r>
              <a:rPr kumimoji="1" lang="zh-CN" altLang="en-US" dirty="0"/>
              <a:t> </a:t>
            </a:r>
            <a:r>
              <a:rPr kumimoji="1" lang="en-US" altLang="zh-CN" dirty="0"/>
              <a:t>Down.</a:t>
            </a:r>
          </a:p>
          <a:p>
            <a:r>
              <a:rPr kumimoji="1" lang="en-US" altLang="zh-CN" dirty="0"/>
              <a:t>If</a:t>
            </a:r>
            <a:r>
              <a:rPr kumimoji="1" lang="zh-CN" altLang="en-US" dirty="0"/>
              <a:t> </a:t>
            </a:r>
            <a:r>
              <a:rPr kumimoji="1" lang="en-US" altLang="zh-CN" dirty="0"/>
              <a:t>the</a:t>
            </a:r>
            <a:r>
              <a:rPr kumimoji="1" lang="zh-CN" altLang="en-US" dirty="0"/>
              <a:t> </a:t>
            </a:r>
            <a:r>
              <a:rPr kumimoji="1" lang="en-US" altLang="zh-CN" dirty="0"/>
              <a:t>dram</a:t>
            </a:r>
            <a:r>
              <a:rPr kumimoji="1" lang="zh-CN" altLang="en-US" dirty="0"/>
              <a:t> </a:t>
            </a:r>
            <a:r>
              <a:rPr kumimoji="1" lang="en-US" altLang="zh-CN" dirty="0"/>
              <a:t>is</a:t>
            </a:r>
            <a:r>
              <a:rPr kumimoji="1" lang="zh-CN" altLang="en-US" dirty="0"/>
              <a:t> </a:t>
            </a:r>
            <a:r>
              <a:rPr kumimoji="1" lang="en-US" altLang="zh-CN" dirty="0"/>
              <a:t>idle</a:t>
            </a:r>
            <a:r>
              <a:rPr kumimoji="1" lang="zh-CN" altLang="en-US" dirty="0"/>
              <a:t> </a:t>
            </a:r>
            <a:r>
              <a:rPr kumimoji="1" lang="en-US" altLang="zh-CN" dirty="0"/>
              <a:t>for</a:t>
            </a:r>
            <a:r>
              <a:rPr kumimoji="1" lang="zh-CN" altLang="en-US" dirty="0"/>
              <a:t> </a:t>
            </a:r>
            <a:r>
              <a:rPr kumimoji="1" lang="en-US" altLang="zh-CN" dirty="0"/>
              <a:t>a</a:t>
            </a:r>
            <a:r>
              <a:rPr kumimoji="1" lang="zh-CN" altLang="en-US" dirty="0"/>
              <a:t> </a:t>
            </a:r>
            <a:r>
              <a:rPr kumimoji="1" lang="en-US" altLang="zh-CN" dirty="0"/>
              <a:t>period,</a:t>
            </a:r>
            <a:r>
              <a:rPr kumimoji="1" lang="zh-CN" altLang="en-US" dirty="0"/>
              <a:t> </a:t>
            </a:r>
            <a:r>
              <a:rPr kumimoji="1" lang="en-US" altLang="zh-CN" dirty="0"/>
              <a:t>the</a:t>
            </a:r>
            <a:r>
              <a:rPr kumimoji="1" lang="zh-CN" altLang="en-US" dirty="0"/>
              <a:t> </a:t>
            </a:r>
            <a:r>
              <a:rPr kumimoji="1" lang="en-US" altLang="zh-CN" dirty="0"/>
              <a:t>controller</a:t>
            </a:r>
            <a:r>
              <a:rPr kumimoji="1" lang="zh-CN" altLang="en-US" dirty="0"/>
              <a:t> </a:t>
            </a:r>
            <a:r>
              <a:rPr kumimoji="1" lang="en-US" altLang="zh-CN" dirty="0"/>
              <a:t>can</a:t>
            </a:r>
            <a:r>
              <a:rPr kumimoji="1" lang="zh-CN" altLang="en-US" dirty="0"/>
              <a:t> </a:t>
            </a:r>
            <a:r>
              <a:rPr kumimoji="1" lang="en-US" altLang="zh-CN" dirty="0"/>
              <a:t>issue</a:t>
            </a:r>
            <a:r>
              <a:rPr kumimoji="1" lang="zh-CN" altLang="en-US" dirty="0"/>
              <a:t> </a:t>
            </a:r>
            <a:r>
              <a:rPr kumimoji="1" lang="en-US" altLang="zh-CN" dirty="0"/>
              <a:t>power</a:t>
            </a:r>
            <a:r>
              <a:rPr kumimoji="1" lang="zh-CN" altLang="en-US" dirty="0"/>
              <a:t> </a:t>
            </a:r>
            <a:r>
              <a:rPr kumimoji="1" lang="en-US" altLang="zh-CN" dirty="0"/>
              <a:t>down</a:t>
            </a:r>
            <a:r>
              <a:rPr kumimoji="1" lang="zh-CN" altLang="en-US" dirty="0"/>
              <a:t> </a:t>
            </a:r>
            <a:r>
              <a:rPr kumimoji="1" lang="en-US" altLang="zh-CN" dirty="0"/>
              <a:t>mode</a:t>
            </a:r>
            <a:r>
              <a:rPr kumimoji="1" lang="zh-CN" altLang="en-US" dirty="0"/>
              <a:t> </a:t>
            </a:r>
            <a:r>
              <a:rPr kumimoji="1" lang="en-US" altLang="zh-CN" dirty="0"/>
              <a:t>for</a:t>
            </a:r>
            <a:r>
              <a:rPr kumimoji="1" lang="zh-CN" altLang="en-US" dirty="0"/>
              <a:t> </a:t>
            </a:r>
            <a:r>
              <a:rPr kumimoji="1" lang="en-US" altLang="zh-CN" dirty="0"/>
              <a:t>low</a:t>
            </a:r>
            <a:r>
              <a:rPr kumimoji="1" lang="zh-CN" altLang="en-US" dirty="0"/>
              <a:t> </a:t>
            </a:r>
            <a:r>
              <a:rPr kumimoji="1" lang="en-US" altLang="zh-CN" dirty="0"/>
              <a:t>power.</a:t>
            </a:r>
          </a:p>
          <a:p>
            <a:pPr lvl="1"/>
            <a:endParaRPr kumimoji="1"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SDR CA vs DDR CA</a:t>
            </a:r>
            <a:endParaRPr kumimoji="1" lang="zh-CN" altLang="en-US" dirty="0"/>
          </a:p>
        </p:txBody>
      </p:sp>
      <p:sp>
        <p:nvSpPr>
          <p:cNvPr id="3" name="内容占位符 2"/>
          <p:cNvSpPr>
            <a:spLocks noGrp="1"/>
          </p:cNvSpPr>
          <p:nvPr>
            <p:ph idx="1"/>
          </p:nvPr>
        </p:nvSpPr>
        <p:spPr/>
        <p:txBody>
          <a:bodyPr/>
          <a:lstStyle/>
          <a:p>
            <a:r>
              <a:rPr kumimoji="1" lang="en-US" altLang="zh-CN" dirty="0"/>
              <a:t>LPDDR3: DDR CA</a:t>
            </a:r>
          </a:p>
          <a:p>
            <a:r>
              <a:rPr kumimoji="1" lang="en-US" altLang="zh-CN" dirty="0"/>
              <a:t>DDR3/DDR4/LPDDR4: SDR CA</a:t>
            </a:r>
          </a:p>
          <a:p>
            <a:r>
              <a:rPr lang="en-US" altLang="zh-CN" dirty="0"/>
              <a:t>SDR CA:</a:t>
            </a:r>
          </a:p>
          <a:p>
            <a:pPr lvl="1"/>
            <a:r>
              <a:rPr lang="en-US" altLang="zh-CN" dirty="0"/>
              <a:t> </a:t>
            </a:r>
            <a:r>
              <a:rPr lang="zh-CN" altLang="zh-CN" dirty="0"/>
              <a:t>easier to maintain good signal integrity</a:t>
            </a:r>
            <a:r>
              <a:rPr lang="en-US" altLang="zh-CN" dirty="0"/>
              <a:t>.</a:t>
            </a:r>
            <a:endParaRPr lang="zh-CN" altLang="zh-CN" dirty="0"/>
          </a:p>
          <a:p>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409710" y="635715"/>
            <a:ext cx="11142208" cy="2482136"/>
            <a:chOff x="409710" y="635715"/>
            <a:chExt cx="11142208" cy="2482136"/>
          </a:xfrm>
        </p:grpSpPr>
        <p:sp>
          <p:nvSpPr>
            <p:cNvPr id="12"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3"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Rectangle 15"/>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r>
              <a:rPr lang="en-US" altLang="zh-CN" sz="2800" dirty="0">
                <a:solidFill>
                  <a:srgbClr val="FFFFFF"/>
                </a:solidFill>
                <a:sym typeface="+mn-ea"/>
              </a:rPr>
              <a:t>SDR</a:t>
            </a:r>
            <a:r>
              <a:rPr lang="zh-CN" altLang="en-US" sz="2800" dirty="0">
                <a:solidFill>
                  <a:srgbClr val="FFFFFF"/>
                </a:solidFill>
                <a:sym typeface="+mn-ea"/>
              </a:rPr>
              <a:t> </a:t>
            </a:r>
            <a:r>
              <a:rPr lang="en-US" altLang="zh-CN" sz="2800" dirty="0">
                <a:solidFill>
                  <a:srgbClr val="FFFFFF"/>
                </a:solidFill>
                <a:sym typeface="+mn-ea"/>
              </a:rPr>
              <a:t>DDR</a:t>
            </a:r>
            <a:r>
              <a:rPr lang="zh-CN" altLang="en-US" sz="2800" dirty="0">
                <a:solidFill>
                  <a:srgbClr val="FFFFFF"/>
                </a:solidFill>
                <a:sym typeface="+mn-ea"/>
              </a:rPr>
              <a:t> </a:t>
            </a:r>
            <a:r>
              <a:rPr lang="en-US" altLang="zh-CN" sz="2800" dirty="0">
                <a:solidFill>
                  <a:srgbClr val="FFFFFF"/>
                </a:solidFill>
                <a:sym typeface="+mn-ea"/>
              </a:rPr>
              <a:t>QDR</a:t>
            </a:r>
            <a:endParaRPr lang="zh-CN" altLang="en-US" sz="2800" dirty="0">
              <a:solidFill>
                <a:srgbClr val="FFFFFF"/>
              </a:solidFill>
            </a:endParaRPr>
          </a:p>
        </p:txBody>
      </p:sp>
      <p:sp>
        <p:nvSpPr>
          <p:cNvPr id="3" name="内容占位符 2"/>
          <p:cNvSpPr>
            <a:spLocks noGrp="1"/>
          </p:cNvSpPr>
          <p:nvPr>
            <p:ph idx="1"/>
          </p:nvPr>
        </p:nvSpPr>
        <p:spPr>
          <a:xfrm>
            <a:off x="1424904" y="2494450"/>
            <a:ext cx="4053545" cy="3563159"/>
          </a:xfrm>
        </p:spPr>
        <p:txBody>
          <a:bodyPr>
            <a:normAutofit/>
          </a:bodyPr>
          <a:lstStyle/>
          <a:p>
            <a:r>
              <a:rPr lang="en-US" altLang="zh-CN" sz="2400" dirty="0"/>
              <a:t>SDR</a:t>
            </a:r>
            <a:r>
              <a:rPr lang="zh-CN" altLang="en-US" sz="2400" dirty="0"/>
              <a:t> </a:t>
            </a:r>
            <a:r>
              <a:rPr lang="en-US" altLang="zh-CN" sz="2400" dirty="0"/>
              <a:t>DRAM</a:t>
            </a:r>
            <a:r>
              <a:rPr lang="zh-CN" altLang="en-US" sz="2400" dirty="0"/>
              <a:t> </a:t>
            </a:r>
            <a:r>
              <a:rPr lang="en-US" altLang="zh-CN" sz="2400" dirty="0"/>
              <a:t>uses</a:t>
            </a:r>
            <a:r>
              <a:rPr lang="zh-CN" altLang="en-US" sz="2400" dirty="0"/>
              <a:t> </a:t>
            </a:r>
            <a:r>
              <a:rPr lang="en-US" altLang="zh-CN" sz="2400" dirty="0"/>
              <a:t>SDR.</a:t>
            </a:r>
          </a:p>
          <a:p>
            <a:r>
              <a:rPr lang="en-US" altLang="zh-CN" sz="2400" dirty="0"/>
              <a:t>(LP)DDR</a:t>
            </a:r>
            <a:r>
              <a:rPr lang="zh-CN" altLang="en-US" sz="2400" dirty="0"/>
              <a:t> </a:t>
            </a:r>
            <a:r>
              <a:rPr lang="en-US" altLang="zh-CN" sz="2400" dirty="0"/>
              <a:t>DDR2</a:t>
            </a:r>
            <a:r>
              <a:rPr lang="zh-CN" altLang="en-US" sz="2400" dirty="0"/>
              <a:t> </a:t>
            </a:r>
            <a:r>
              <a:rPr lang="en-US" altLang="zh-CN" sz="2400" dirty="0"/>
              <a:t>DDR3</a:t>
            </a:r>
            <a:r>
              <a:rPr lang="zh-CN" altLang="en-US" sz="2400" dirty="0"/>
              <a:t> </a:t>
            </a:r>
            <a:r>
              <a:rPr lang="en-US" altLang="zh-CN" sz="2400" dirty="0"/>
              <a:t>DDR4</a:t>
            </a:r>
            <a:r>
              <a:rPr lang="zh-CN" altLang="en-US" sz="2400" dirty="0"/>
              <a:t> </a:t>
            </a:r>
            <a:r>
              <a:rPr lang="en-US" altLang="zh-CN" sz="2400" dirty="0"/>
              <a:t>DDR5</a:t>
            </a:r>
            <a:r>
              <a:rPr lang="zh-CN" altLang="en-US" sz="2400" dirty="0"/>
              <a:t> </a:t>
            </a:r>
            <a:r>
              <a:rPr lang="en-US" altLang="zh-CN" sz="2400" dirty="0"/>
              <a:t>use</a:t>
            </a:r>
            <a:r>
              <a:rPr lang="zh-CN" altLang="en-US" sz="2400" dirty="0"/>
              <a:t> </a:t>
            </a:r>
            <a:r>
              <a:rPr lang="en-US" altLang="zh-CN" sz="2400" dirty="0"/>
              <a:t>DDR.</a:t>
            </a:r>
          </a:p>
          <a:p>
            <a:r>
              <a:rPr lang="en-US" altLang="zh-CN" sz="2400" dirty="0"/>
              <a:t>GDDR5X</a:t>
            </a:r>
            <a:r>
              <a:rPr lang="zh-CN" altLang="en-US" sz="2400" dirty="0"/>
              <a:t> </a:t>
            </a:r>
            <a:r>
              <a:rPr lang="en-US" altLang="zh-CN" sz="2400" dirty="0"/>
              <a:t>uses</a:t>
            </a:r>
            <a:r>
              <a:rPr lang="zh-CN" altLang="en-US" sz="2400" dirty="0"/>
              <a:t> </a:t>
            </a:r>
            <a:r>
              <a:rPr lang="en-US" altLang="zh-CN" sz="2400" dirty="0"/>
              <a:t>DDR</a:t>
            </a:r>
            <a:r>
              <a:rPr lang="zh-CN" altLang="en-US" sz="2400" dirty="0"/>
              <a:t> </a:t>
            </a:r>
            <a:r>
              <a:rPr lang="en-US" altLang="zh-CN" sz="2400" dirty="0"/>
              <a:t>or</a:t>
            </a:r>
            <a:r>
              <a:rPr lang="zh-CN" altLang="en-US" sz="2400" dirty="0"/>
              <a:t> </a:t>
            </a:r>
            <a:r>
              <a:rPr lang="en-US" altLang="zh-CN" sz="2400" dirty="0"/>
              <a:t>QDR.</a:t>
            </a:r>
          </a:p>
          <a:p>
            <a:endParaRPr lang="zh-CN" altLang="en-US" sz="2400" dirty="0"/>
          </a:p>
          <a:p>
            <a:pPr marL="0" indent="0">
              <a:buNone/>
            </a:pPr>
            <a:endParaRPr lang="en-US" altLang="zh-CN" sz="2400" dirty="0"/>
          </a:p>
        </p:txBody>
      </p:sp>
      <p:pic>
        <p:nvPicPr>
          <p:cNvPr id="17" name="图片 16"/>
          <p:cNvPicPr>
            <a:picLocks noChangeAspect="1"/>
          </p:cNvPicPr>
          <p:nvPr/>
        </p:nvPicPr>
        <p:blipFill>
          <a:blip r:embed="rId2"/>
          <a:stretch>
            <a:fillRect/>
          </a:stretch>
        </p:blipFill>
        <p:spPr>
          <a:xfrm>
            <a:off x="5478449" y="2543175"/>
            <a:ext cx="5399438" cy="276938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6D6AD-DE08-AA4A-889B-B25F64E509C0}"/>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are</a:t>
            </a:r>
            <a:r>
              <a:rPr kumimoji="1" lang="zh-CN" altLang="en-US" dirty="0"/>
              <a:t> </a:t>
            </a:r>
            <a:r>
              <a:rPr kumimoji="1" lang="en-US" altLang="zh-CN" dirty="0"/>
              <a:t>CA</a:t>
            </a:r>
            <a:r>
              <a:rPr kumimoji="1" lang="zh-CN" altLang="en-US" dirty="0"/>
              <a:t> </a:t>
            </a:r>
            <a:r>
              <a:rPr kumimoji="1" lang="en-US" altLang="zh-CN" dirty="0"/>
              <a:t>pin</a:t>
            </a:r>
            <a:r>
              <a:rPr kumimoji="1" lang="zh-CN" altLang="en-US" dirty="0"/>
              <a:t> </a:t>
            </a:r>
            <a:r>
              <a:rPr kumimoji="1" lang="en-US" altLang="zh-CN" dirty="0"/>
              <a:t>and</a:t>
            </a:r>
            <a:r>
              <a:rPr kumimoji="1" lang="zh-CN" altLang="en-US" dirty="0"/>
              <a:t> </a:t>
            </a:r>
            <a:r>
              <a:rPr kumimoji="1" lang="en-US" altLang="zh-CN" dirty="0"/>
              <a:t>DQ</a:t>
            </a:r>
            <a:r>
              <a:rPr kumimoji="1" lang="zh-CN" altLang="en-US" dirty="0"/>
              <a:t> </a:t>
            </a:r>
            <a:r>
              <a:rPr kumimoji="1" lang="en-US" altLang="zh-CN" dirty="0"/>
              <a:t>pin</a:t>
            </a:r>
            <a:r>
              <a:rPr kumimoji="1" lang="zh-CN" altLang="en-US" dirty="0"/>
              <a:t> </a:t>
            </a:r>
            <a:r>
              <a:rPr kumimoji="1" lang="en-US" altLang="zh-CN" dirty="0" err="1"/>
              <a:t>seperate</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6BA0022A-906D-F846-91D4-9D3ED4BCBBF5}"/>
              </a:ext>
            </a:extLst>
          </p:cNvPr>
          <p:cNvSpPr>
            <a:spLocks noGrp="1"/>
          </p:cNvSpPr>
          <p:nvPr>
            <p:ph idx="1"/>
          </p:nvPr>
        </p:nvSpPr>
        <p:spPr/>
        <p:txBody>
          <a:bodyPr/>
          <a:lstStyle/>
          <a:p>
            <a:r>
              <a:rPr lang="zh-CN" altLang="zh-CN" dirty="0"/>
              <a:t>The user interface of the memory controller is split into a command bus and a separate data bus. This split allows for maximum flexibility while ensuring the highest performance during data transactions. </a:t>
            </a:r>
          </a:p>
          <a:p>
            <a:endParaRPr kumimoji="1" lang="zh-CN" altLang="en-US" dirty="0"/>
          </a:p>
        </p:txBody>
      </p:sp>
    </p:spTree>
    <p:extLst>
      <p:ext uri="{BB962C8B-B14F-4D97-AF65-F5344CB8AC3E}">
        <p14:creationId xmlns:p14="http://schemas.microsoft.com/office/powerpoint/2010/main" val="480037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681092-E3AB-4041-8925-060C557C4424}"/>
              </a:ext>
            </a:extLst>
          </p:cNvPr>
          <p:cNvSpPr>
            <a:spLocks noGrp="1"/>
          </p:cNvSpPr>
          <p:nvPr>
            <p:ph type="title"/>
          </p:nvPr>
        </p:nvSpPr>
        <p:spPr/>
        <p:txBody>
          <a:bodyPr/>
          <a:lstStyle/>
          <a:p>
            <a:r>
              <a:rPr kumimoji="1" lang="en-US" altLang="zh-CN" dirty="0"/>
              <a:t>SDR</a:t>
            </a:r>
            <a:r>
              <a:rPr kumimoji="1" lang="zh-CN" altLang="en-US" dirty="0"/>
              <a:t> </a:t>
            </a:r>
            <a:r>
              <a:rPr kumimoji="1" lang="en-US" altLang="zh-CN" dirty="0"/>
              <a:t>DDR</a:t>
            </a:r>
            <a:r>
              <a:rPr kumimoji="1" lang="zh-CN" altLang="en-US" dirty="0"/>
              <a:t> </a:t>
            </a:r>
            <a:r>
              <a:rPr kumimoji="1" lang="en-US" altLang="zh-CN" dirty="0"/>
              <a:t>IO</a:t>
            </a:r>
            <a:r>
              <a:rPr kumimoji="1" lang="zh-CN" altLang="en-US" dirty="0"/>
              <a:t> </a:t>
            </a:r>
            <a:r>
              <a:rPr kumimoji="1" lang="en-US" altLang="zh-CN" dirty="0"/>
              <a:t>Interface</a:t>
            </a:r>
            <a:endParaRPr kumimoji="1" lang="zh-CN" altLang="en-US" dirty="0"/>
          </a:p>
        </p:txBody>
      </p:sp>
      <p:sp>
        <p:nvSpPr>
          <p:cNvPr id="3" name="内容占位符 2">
            <a:extLst>
              <a:ext uri="{FF2B5EF4-FFF2-40B4-BE49-F238E27FC236}">
                <a16:creationId xmlns:a16="http://schemas.microsoft.com/office/drawing/2014/main" id="{E01BE794-0D2E-2644-8B35-F30976510C7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60069BC-544B-EA48-9D7E-BE05D29384A1}"/>
              </a:ext>
            </a:extLst>
          </p:cNvPr>
          <p:cNvPicPr>
            <a:picLocks noChangeAspect="1"/>
          </p:cNvPicPr>
          <p:nvPr/>
        </p:nvPicPr>
        <p:blipFill>
          <a:blip r:embed="rId2"/>
          <a:stretch>
            <a:fillRect/>
          </a:stretch>
        </p:blipFill>
        <p:spPr>
          <a:xfrm>
            <a:off x="1026459" y="1265130"/>
            <a:ext cx="10139082" cy="5444548"/>
          </a:xfrm>
          <a:prstGeom prst="rect">
            <a:avLst/>
          </a:prstGeom>
        </p:spPr>
      </p:pic>
    </p:spTree>
    <p:extLst>
      <p:ext uri="{BB962C8B-B14F-4D97-AF65-F5344CB8AC3E}">
        <p14:creationId xmlns:p14="http://schemas.microsoft.com/office/powerpoint/2010/main" val="447139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DQS</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p:cNvSpPr>
            <a:spLocks noGrp="1"/>
          </p:cNvSpPr>
          <p:nvPr>
            <p:ph idx="1"/>
          </p:nvPr>
        </p:nvSpPr>
        <p:spPr/>
        <p:txBody>
          <a:bodyPr>
            <a:normAutofit lnSpcReduction="10000"/>
          </a:bodyPr>
          <a:lstStyle/>
          <a:p>
            <a:r>
              <a:rPr kumimoji="1" lang="en-US" altLang="zh-CN" dirty="0"/>
              <a:t>For</a:t>
            </a:r>
            <a:r>
              <a:rPr kumimoji="1" lang="zh-CN" altLang="en-US" dirty="0"/>
              <a:t> </a:t>
            </a:r>
            <a:r>
              <a:rPr kumimoji="1" lang="en-US" altLang="zh-CN" dirty="0"/>
              <a:t>higher</a:t>
            </a:r>
            <a:r>
              <a:rPr kumimoji="1" lang="zh-CN" altLang="en-US" dirty="0"/>
              <a:t> </a:t>
            </a:r>
            <a:r>
              <a:rPr kumimoji="1" lang="en-US" altLang="zh-CN" dirty="0"/>
              <a:t>data</a:t>
            </a:r>
            <a:r>
              <a:rPr kumimoji="1" lang="zh-CN" altLang="en-US" dirty="0"/>
              <a:t> </a:t>
            </a:r>
            <a:r>
              <a:rPr kumimoji="1" lang="en-US" altLang="zh-CN" dirty="0"/>
              <a:t>rate.</a:t>
            </a:r>
          </a:p>
          <a:p>
            <a:r>
              <a:rPr lang="en-US" altLang="zh-CN" dirty="0"/>
              <a:t>In a purely synchronous system, data output and capture are referenced to a common, free-running system clock. However, the maximum data rate for such a system is reached when the sum of output access time and flight time approaches the bit time (the reciprocal of the data rate). Although generating delayed clocks for early data launch and/or late data capture will allow for increased data rate, these techniques do not ac- count for the fact that the data valid window (or data eye) moves relative to any fixed clock signal, due to changes in temperature, voltage, or loading. So, to allow for even higher data rates, data strobe signals were added to DDR devices. </a:t>
            </a:r>
          </a:p>
          <a:p>
            <a:endParaRPr kumimoji="1" lang="en-US" altLang="zh-CN" dirty="0"/>
          </a:p>
          <a:p>
            <a:endParaRPr kumimoji="1"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C479A6-9ACC-4445-8D45-84C6D282BB36}"/>
              </a:ext>
            </a:extLst>
          </p:cNvPr>
          <p:cNvSpPr>
            <a:spLocks noGrp="1"/>
          </p:cNvSpPr>
          <p:nvPr>
            <p:ph type="title"/>
          </p:nvPr>
        </p:nvSpPr>
        <p:spPr/>
        <p:txBody>
          <a:bodyPr/>
          <a:lstStyle/>
          <a:p>
            <a:r>
              <a:rPr kumimoji="1" lang="en-US" altLang="zh-CN" dirty="0"/>
              <a:t>If</a:t>
            </a:r>
            <a:r>
              <a:rPr kumimoji="1" lang="zh-CN" altLang="en-US" dirty="0"/>
              <a:t> </a:t>
            </a:r>
            <a:r>
              <a:rPr kumimoji="1" lang="en-US" altLang="zh-CN" dirty="0"/>
              <a:t>no</a:t>
            </a:r>
            <a:r>
              <a:rPr kumimoji="1" lang="zh-CN" altLang="en-US" dirty="0"/>
              <a:t> </a:t>
            </a:r>
            <a:r>
              <a:rPr kumimoji="1" lang="en-US" altLang="zh-CN" dirty="0"/>
              <a:t>DQS...</a:t>
            </a:r>
            <a:endParaRPr kumimoji="1" lang="zh-CN" altLang="en-US" dirty="0"/>
          </a:p>
        </p:txBody>
      </p:sp>
      <p:sp>
        <p:nvSpPr>
          <p:cNvPr id="3" name="内容占位符 2">
            <a:extLst>
              <a:ext uri="{FF2B5EF4-FFF2-40B4-BE49-F238E27FC236}">
                <a16:creationId xmlns:a16="http://schemas.microsoft.com/office/drawing/2014/main" id="{80EF22DE-8FF8-6D45-AF05-BDA2EA242EF9}"/>
              </a:ext>
            </a:extLst>
          </p:cNvPr>
          <p:cNvSpPr>
            <a:spLocks noGrp="1"/>
          </p:cNvSpPr>
          <p:nvPr>
            <p:ph idx="1"/>
          </p:nvPr>
        </p:nvSpPr>
        <p:spPr/>
        <p:txBody>
          <a:bodyPr/>
          <a:lstStyle/>
          <a:p>
            <a:pPr fontAlgn="base"/>
            <a:r>
              <a:rPr lang="en-US" altLang="zh-CN" dirty="0"/>
              <a:t>Let's imagine time of flight for all signals is 1ns.</a:t>
            </a:r>
          </a:p>
          <a:p>
            <a:pPr fontAlgn="base"/>
            <a:r>
              <a:rPr lang="en-US" altLang="zh-CN" dirty="0"/>
              <a:t>Situation with only one </a:t>
            </a:r>
            <a:r>
              <a:rPr lang="en-US" altLang="zh-CN" dirty="0" err="1"/>
              <a:t>clk</a:t>
            </a:r>
            <a:r>
              <a:rPr lang="en-US" altLang="zh-CN" dirty="0"/>
              <a:t> that is transmitted by the controller:</a:t>
            </a:r>
          </a:p>
          <a:p>
            <a:pPr lvl="1" fontAlgn="base"/>
            <a:r>
              <a:rPr lang="en-US" altLang="zh-CN" dirty="0"/>
              <a:t>During write there is no problem. Data signals can be clocked to the CLK signal and everything is fine. If traces are length matched you can use timing tolerances tighter than the time of flight.</a:t>
            </a:r>
          </a:p>
          <a:p>
            <a:pPr lvl="1" fontAlgn="base"/>
            <a:r>
              <a:rPr lang="en-US" altLang="zh-CN" dirty="0"/>
              <a:t>During read there is a problem. The controller must first transmit the clock to memory, where it arrives 1 ns later. Then the memory sends data bits to the controller and this takes another nanosecond. There is 2 ns skew, which limits how fast you can transmit.</a:t>
            </a:r>
          </a:p>
          <a:p>
            <a:endParaRPr kumimoji="1" lang="zh-CN" altLang="en-US" dirty="0"/>
          </a:p>
        </p:txBody>
      </p:sp>
    </p:spTree>
    <p:extLst>
      <p:ext uri="{BB962C8B-B14F-4D97-AF65-F5344CB8AC3E}">
        <p14:creationId xmlns:p14="http://schemas.microsoft.com/office/powerpoint/2010/main" val="2460856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a:t>
            </a:r>
            <a:r>
              <a:rPr kumimoji="1" lang="zh-CN" altLang="en-US" dirty="0"/>
              <a:t> </a:t>
            </a:r>
            <a:r>
              <a:rPr kumimoji="1" lang="en-US" altLang="zh-CN" dirty="0"/>
              <a:t>1</a:t>
            </a:r>
            <a:r>
              <a:rPr kumimoji="1" lang="zh-CN" altLang="en-US" dirty="0"/>
              <a:t> </a:t>
            </a:r>
            <a:r>
              <a:rPr kumimoji="1" lang="en-US" altLang="zh-CN" dirty="0"/>
              <a:t>DQS</a:t>
            </a:r>
            <a:r>
              <a:rPr kumimoji="1" lang="zh-CN" altLang="en-US" dirty="0"/>
              <a:t> </a:t>
            </a:r>
            <a:r>
              <a:rPr kumimoji="1" lang="en-US" altLang="zh-CN" dirty="0"/>
              <a:t>matches</a:t>
            </a:r>
            <a:r>
              <a:rPr kumimoji="1" lang="zh-CN" altLang="en-US" dirty="0"/>
              <a:t> </a:t>
            </a:r>
            <a:r>
              <a:rPr kumimoji="1" lang="en-US" altLang="zh-CN" dirty="0"/>
              <a:t>8</a:t>
            </a:r>
            <a:r>
              <a:rPr kumimoji="1" lang="zh-CN" altLang="en-US" dirty="0"/>
              <a:t> </a:t>
            </a:r>
            <a:r>
              <a:rPr kumimoji="1" lang="en-US" altLang="zh-CN" dirty="0"/>
              <a:t>DQ?</a:t>
            </a:r>
            <a:endParaRPr kumimoji="1" lang="zh-CN" altLang="en-US" dirty="0"/>
          </a:p>
        </p:txBody>
      </p:sp>
      <p:sp>
        <p:nvSpPr>
          <p:cNvPr id="3" name="内容占位符 2"/>
          <p:cNvSpPr>
            <a:spLocks noGrp="1"/>
          </p:cNvSpPr>
          <p:nvPr>
            <p:ph idx="1"/>
          </p:nvPr>
        </p:nvSpPr>
        <p:spPr/>
        <p:txBody>
          <a:bodyPr/>
          <a:lstStyle/>
          <a:p>
            <a:r>
              <a:rPr lang="en-US" altLang="zh-CN" dirty="0"/>
              <a:t>If</a:t>
            </a:r>
            <a:r>
              <a:rPr lang="zh-CN" altLang="en-US" dirty="0"/>
              <a:t> </a:t>
            </a:r>
            <a:r>
              <a:rPr lang="en-US" altLang="zh-CN" dirty="0"/>
              <a:t>x32,</a:t>
            </a:r>
            <a:r>
              <a:rPr lang="zh-CN" altLang="en-US" dirty="0"/>
              <a:t> </a:t>
            </a:r>
            <a:r>
              <a:rPr lang="en-US" altLang="zh-CN" dirty="0"/>
              <a:t>we</a:t>
            </a:r>
            <a:r>
              <a:rPr lang="zh-CN" altLang="en-US" dirty="0"/>
              <a:t> </a:t>
            </a:r>
            <a:r>
              <a:rPr lang="en-US" altLang="zh-CN" dirty="0"/>
              <a:t>use:</a:t>
            </a:r>
          </a:p>
          <a:p>
            <a:pPr lvl="1"/>
            <a:r>
              <a:rPr lang="en-US" altLang="zh-CN" dirty="0"/>
              <a:t>32</a:t>
            </a:r>
            <a:r>
              <a:rPr lang="zh-CN" altLang="en-US" dirty="0"/>
              <a:t> </a:t>
            </a:r>
            <a:r>
              <a:rPr lang="en-US" altLang="zh-CN" dirty="0"/>
              <a:t>DQS?</a:t>
            </a:r>
          </a:p>
          <a:p>
            <a:pPr lvl="1"/>
            <a:r>
              <a:rPr lang="en-US" altLang="zh-CN" dirty="0"/>
              <a:t>1</a:t>
            </a:r>
            <a:r>
              <a:rPr lang="zh-CN" altLang="en-US" dirty="0"/>
              <a:t> </a:t>
            </a:r>
            <a:r>
              <a:rPr lang="en-US" altLang="zh-CN" dirty="0"/>
              <a:t>DQS?</a:t>
            </a:r>
          </a:p>
          <a:p>
            <a:r>
              <a:rPr lang="en-US" altLang="zh-CN" dirty="0"/>
              <a:t>Actually,</a:t>
            </a:r>
            <a:r>
              <a:rPr lang="zh-CN" altLang="en-US" dirty="0"/>
              <a:t> </a:t>
            </a:r>
            <a:r>
              <a:rPr lang="en-US" altLang="zh-CN" dirty="0"/>
              <a:t>for</a:t>
            </a:r>
            <a:r>
              <a:rPr lang="zh-CN" altLang="en-US" dirty="0"/>
              <a:t> </a:t>
            </a:r>
            <a:r>
              <a:rPr lang="en-US" altLang="zh-CN" dirty="0"/>
              <a:t>DQS/DQ</a:t>
            </a:r>
            <a:r>
              <a:rPr lang="zh-CN" altLang="en-US" dirty="0"/>
              <a:t> </a:t>
            </a:r>
            <a:r>
              <a:rPr lang="en-US" altLang="zh-CN" dirty="0"/>
              <a:t>matching,</a:t>
            </a:r>
            <a:r>
              <a:rPr lang="zh-CN" altLang="en-US" dirty="0"/>
              <a:t> </a:t>
            </a:r>
            <a:r>
              <a:rPr lang="en-US" altLang="zh-CN" dirty="0"/>
              <a:t>it’s</a:t>
            </a:r>
            <a:r>
              <a:rPr lang="zh-CN" altLang="en-US" dirty="0"/>
              <a:t> </a:t>
            </a:r>
            <a:r>
              <a:rPr lang="en-US" altLang="zh-CN" dirty="0"/>
              <a:t>different</a:t>
            </a:r>
            <a:r>
              <a:rPr lang="zh-CN" altLang="en-US" dirty="0"/>
              <a:t> </a:t>
            </a:r>
            <a:r>
              <a:rPr lang="en-US" altLang="zh-CN" dirty="0"/>
              <a:t>one</a:t>
            </a:r>
            <a:r>
              <a:rPr lang="zh-CN" altLang="en-US" dirty="0"/>
              <a:t> </a:t>
            </a:r>
            <a:r>
              <a:rPr lang="en-US" altLang="zh-CN" dirty="0"/>
              <a:t>by</a:t>
            </a:r>
            <a:r>
              <a:rPr lang="zh-CN" altLang="en-US" dirty="0"/>
              <a:t> </a:t>
            </a:r>
            <a:r>
              <a:rPr lang="en-US" altLang="zh-CN" dirty="0"/>
              <a:t>one.</a:t>
            </a:r>
            <a:r>
              <a:rPr lang="zh-CN" altLang="en-US" dirty="0"/>
              <a:t> </a:t>
            </a:r>
            <a:r>
              <a:rPr lang="en-US" altLang="zh-CN" dirty="0"/>
              <a:t>Other types of applications may use different strobe- to-data ratios. For example, servers using x72 DIMMs based on x4 components require controllers with one strobe per four bits, and controllers for graphics or com- </a:t>
            </a:r>
            <a:r>
              <a:rPr lang="en-US" altLang="zh-CN" dirty="0" err="1"/>
              <a:t>munications</a:t>
            </a:r>
            <a:r>
              <a:rPr lang="en-US" altLang="zh-CN" dirty="0"/>
              <a:t> applications might use one to four strobes per 32 bits. </a:t>
            </a:r>
          </a:p>
          <a:p>
            <a:endParaRPr kumimoji="1"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6E1AA6-7F4E-C34D-A6D7-89FA341D8031}"/>
              </a:ext>
            </a:extLst>
          </p:cNvPr>
          <p:cNvSpPr>
            <a:spLocks noGrp="1"/>
          </p:cNvSpPr>
          <p:nvPr>
            <p:ph type="title"/>
          </p:nvPr>
        </p:nvSpPr>
        <p:spPr/>
        <p:txBody>
          <a:bodyPr/>
          <a:lstStyle/>
          <a:p>
            <a:r>
              <a:rPr kumimoji="1" lang="en-US" altLang="zh-CN" dirty="0"/>
              <a:t>RDQS/TDQS</a:t>
            </a:r>
            <a:endParaRPr kumimoji="1" lang="zh-CN" altLang="en-US" dirty="0"/>
          </a:p>
        </p:txBody>
      </p:sp>
      <p:sp>
        <p:nvSpPr>
          <p:cNvPr id="3" name="内容占位符 2">
            <a:extLst>
              <a:ext uri="{FF2B5EF4-FFF2-40B4-BE49-F238E27FC236}">
                <a16:creationId xmlns:a16="http://schemas.microsoft.com/office/drawing/2014/main" id="{D60F78E6-97CA-0B40-8C34-835092D65ED4}"/>
              </a:ext>
            </a:extLst>
          </p:cNvPr>
          <p:cNvSpPr>
            <a:spLocks noGrp="1"/>
          </p:cNvSpPr>
          <p:nvPr>
            <p:ph idx="1"/>
          </p:nvPr>
        </p:nvSpPr>
        <p:spPr/>
        <p:txBody>
          <a:bodyPr>
            <a:normAutofit/>
          </a:bodyPr>
          <a:lstStyle/>
          <a:p>
            <a:r>
              <a:rPr kumimoji="1" lang="en-US" altLang="zh-CN" dirty="0"/>
              <a:t>For</a:t>
            </a:r>
            <a:r>
              <a:rPr kumimoji="1" lang="zh-CN" altLang="en-US" dirty="0"/>
              <a:t> </a:t>
            </a:r>
            <a:r>
              <a:rPr kumimoji="1" lang="en-US" altLang="zh-CN" dirty="0"/>
              <a:t>x4</a:t>
            </a:r>
            <a:r>
              <a:rPr kumimoji="1" lang="zh-CN" altLang="en-US" dirty="0"/>
              <a:t> </a:t>
            </a:r>
            <a:r>
              <a:rPr kumimoji="1" lang="en-US" altLang="zh-CN" dirty="0"/>
              <a:t>and</a:t>
            </a:r>
            <a:r>
              <a:rPr kumimoji="1" lang="zh-CN" altLang="en-US" dirty="0"/>
              <a:t> </a:t>
            </a:r>
            <a:r>
              <a:rPr kumimoji="1" lang="en-US" altLang="zh-CN" dirty="0"/>
              <a:t>x8</a:t>
            </a:r>
            <a:r>
              <a:rPr kumimoji="1" lang="zh-CN" altLang="en-US" dirty="0"/>
              <a:t> </a:t>
            </a:r>
            <a:r>
              <a:rPr kumimoji="1" lang="en-US" altLang="zh-CN" dirty="0"/>
              <a:t>mixed</a:t>
            </a:r>
            <a:r>
              <a:rPr kumimoji="1" lang="zh-CN" altLang="en-US" dirty="0"/>
              <a:t> </a:t>
            </a:r>
            <a:r>
              <a:rPr kumimoji="1" lang="en-US" altLang="zh-CN" dirty="0"/>
              <a:t>design.</a:t>
            </a:r>
          </a:p>
          <a:p>
            <a:endParaRPr kumimoji="1" lang="zh-CN" altLang="en-US" dirty="0"/>
          </a:p>
        </p:txBody>
      </p:sp>
      <p:pic>
        <p:nvPicPr>
          <p:cNvPr id="4" name="图片 3">
            <a:extLst>
              <a:ext uri="{FF2B5EF4-FFF2-40B4-BE49-F238E27FC236}">
                <a16:creationId xmlns:a16="http://schemas.microsoft.com/office/drawing/2014/main" id="{762F5AC4-6CF3-D44A-9D20-6D00842FCB0D}"/>
              </a:ext>
            </a:extLst>
          </p:cNvPr>
          <p:cNvPicPr>
            <a:picLocks noChangeAspect="1"/>
          </p:cNvPicPr>
          <p:nvPr/>
        </p:nvPicPr>
        <p:blipFill>
          <a:blip r:embed="rId2"/>
          <a:stretch>
            <a:fillRect/>
          </a:stretch>
        </p:blipFill>
        <p:spPr>
          <a:xfrm>
            <a:off x="2718175" y="2031992"/>
            <a:ext cx="8205320" cy="4702929"/>
          </a:xfrm>
          <a:prstGeom prst="rect">
            <a:avLst/>
          </a:prstGeom>
        </p:spPr>
      </p:pic>
    </p:spTree>
    <p:extLst>
      <p:ext uri="{BB962C8B-B14F-4D97-AF65-F5344CB8AC3E}">
        <p14:creationId xmlns:p14="http://schemas.microsoft.com/office/powerpoint/2010/main" val="603563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2A5920-F73E-1040-9FE7-3F43FF900840}"/>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TDQS?</a:t>
            </a:r>
            <a:endParaRPr kumimoji="1" lang="zh-CN" altLang="en-US" dirty="0"/>
          </a:p>
        </p:txBody>
      </p:sp>
      <p:sp>
        <p:nvSpPr>
          <p:cNvPr id="3" name="内容占位符 2">
            <a:extLst>
              <a:ext uri="{FF2B5EF4-FFF2-40B4-BE49-F238E27FC236}">
                <a16:creationId xmlns:a16="http://schemas.microsoft.com/office/drawing/2014/main" id="{95AAB9A8-7237-7145-B077-77012580497F}"/>
              </a:ext>
            </a:extLst>
          </p:cNvPr>
          <p:cNvSpPr>
            <a:spLocks noGrp="1"/>
          </p:cNvSpPr>
          <p:nvPr>
            <p:ph idx="1"/>
          </p:nvPr>
        </p:nvSpPr>
        <p:spPr/>
        <p:txBody>
          <a:bodyPr>
            <a:normAutofit fontScale="92500"/>
          </a:bodyPr>
          <a:lstStyle/>
          <a:p>
            <a:r>
              <a:rPr lang="en-US" altLang="zh-CN" dirty="0"/>
              <a:t>To simplify memory controller design for systems that simultaneously use both x4-based and x8-based registered DIMMs, DDR3 provides the termination data strobe (TDQS) function. DIMMs that are x8-based only require one DQ strobe pair (DQS/DQS#) for each 8-bit byte; x4-based DIMMs require a DQS pair for each 4-bit nibble (a total of four strobe lines). When these two different DIMM configurations are mixed within the same system, the loading of the DQS lines differs. These loading differences can cause signal integrity issues.</a:t>
            </a:r>
          </a:p>
          <a:p>
            <a:r>
              <a:rPr lang="en-US" altLang="zh-CN" dirty="0"/>
              <a:t>TDQS is similar to the RDQS function in DDR2, however, TDQS provides only termination. RDQS provides both termination and an output strobe.</a:t>
            </a:r>
          </a:p>
          <a:p>
            <a:r>
              <a:rPr lang="en-US" altLang="zh-CN" dirty="0"/>
              <a:t>Using the TDQS feature to reduce signal- integrity issues associated with mismatched DQS loading in combined x4-based/ x8-based systems.</a:t>
            </a:r>
          </a:p>
          <a:p>
            <a:endParaRPr kumimoji="1" lang="zh-CN" altLang="en-US" dirty="0"/>
          </a:p>
        </p:txBody>
      </p:sp>
    </p:spTree>
    <p:extLst>
      <p:ext uri="{BB962C8B-B14F-4D97-AF65-F5344CB8AC3E}">
        <p14:creationId xmlns:p14="http://schemas.microsoft.com/office/powerpoint/2010/main" val="776798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DQS-DQ</a:t>
            </a:r>
            <a:r>
              <a:rPr lang="zh-CN" altLang="en-US" dirty="0"/>
              <a:t> </a:t>
            </a:r>
            <a:r>
              <a:rPr lang="en-US" altLang="zh-CN" dirty="0"/>
              <a:t>Edge Aligned vs Center Aligned</a:t>
            </a:r>
          </a:p>
        </p:txBody>
      </p:sp>
      <p:sp>
        <p:nvSpPr>
          <p:cNvPr id="3" name="内容占位符 2"/>
          <p:cNvSpPr>
            <a:spLocks noGrp="1"/>
          </p:cNvSpPr>
          <p:nvPr>
            <p:ph idx="1"/>
          </p:nvPr>
        </p:nvSpPr>
        <p:spPr/>
        <p:txBody>
          <a:bodyPr>
            <a:normAutofit fontScale="92500" lnSpcReduction="20000"/>
          </a:bodyPr>
          <a:lstStyle/>
          <a:p>
            <a:r>
              <a:rPr lang="en-US" altLang="zh-CN" dirty="0"/>
              <a:t>For</a:t>
            </a:r>
            <a:r>
              <a:rPr lang="zh-CN" altLang="en-US" dirty="0"/>
              <a:t> </a:t>
            </a:r>
            <a:r>
              <a:rPr lang="en-US" altLang="zh-CN" dirty="0"/>
              <a:t>easy</a:t>
            </a:r>
            <a:r>
              <a:rPr lang="zh-CN" altLang="en-US" dirty="0"/>
              <a:t> </a:t>
            </a:r>
            <a:r>
              <a:rPr lang="en-US" altLang="zh-CN" dirty="0"/>
              <a:t>control</a:t>
            </a:r>
            <a:r>
              <a:rPr lang="zh-CN" altLang="en-US" dirty="0"/>
              <a:t> </a:t>
            </a:r>
            <a:r>
              <a:rPr lang="en-US" altLang="zh-CN" dirty="0"/>
              <a:t>of</a:t>
            </a:r>
            <a:r>
              <a:rPr lang="zh-CN" altLang="en-US" dirty="0"/>
              <a:t> </a:t>
            </a:r>
            <a:r>
              <a:rPr lang="en-US" altLang="zh-CN" dirty="0"/>
              <a:t>the</a:t>
            </a:r>
            <a:r>
              <a:rPr lang="zh-CN" altLang="en-US" dirty="0"/>
              <a:t> </a:t>
            </a:r>
            <a:r>
              <a:rPr lang="en-US" altLang="zh-CN" dirty="0"/>
              <a:t>delay</a:t>
            </a:r>
            <a:r>
              <a:rPr lang="zh-CN" altLang="en-US" dirty="0"/>
              <a:t> </a:t>
            </a:r>
            <a:r>
              <a:rPr lang="en-US" altLang="zh-CN" dirty="0"/>
              <a:t>circuit,</a:t>
            </a:r>
            <a:r>
              <a:rPr lang="zh-CN" altLang="en-US" dirty="0"/>
              <a:t> </a:t>
            </a:r>
            <a:r>
              <a:rPr lang="en-US" altLang="zh-CN" dirty="0"/>
              <a:t>which</a:t>
            </a:r>
            <a:r>
              <a:rPr lang="zh-CN" altLang="en-US" dirty="0"/>
              <a:t> </a:t>
            </a:r>
            <a:r>
              <a:rPr lang="en-US" altLang="zh-CN" dirty="0"/>
              <a:t>can</a:t>
            </a:r>
            <a:r>
              <a:rPr lang="zh-CN" altLang="en-US" dirty="0"/>
              <a:t> </a:t>
            </a:r>
            <a:r>
              <a:rPr lang="en-US" altLang="zh-CN" dirty="0"/>
              <a:t>be</a:t>
            </a:r>
            <a:r>
              <a:rPr lang="zh-CN" altLang="en-US" dirty="0"/>
              <a:t> </a:t>
            </a:r>
            <a:r>
              <a:rPr lang="en-US" altLang="zh-CN" dirty="0"/>
              <a:t>done</a:t>
            </a:r>
            <a:r>
              <a:rPr lang="zh-CN" altLang="en-US" dirty="0"/>
              <a:t> </a:t>
            </a:r>
            <a:r>
              <a:rPr lang="en-US" altLang="zh-CN" dirty="0"/>
              <a:t>only</a:t>
            </a:r>
            <a:r>
              <a:rPr lang="zh-CN" altLang="en-US" dirty="0"/>
              <a:t> </a:t>
            </a:r>
            <a:r>
              <a:rPr lang="en-US" altLang="zh-CN" dirty="0"/>
              <a:t>by</a:t>
            </a:r>
            <a:r>
              <a:rPr lang="zh-CN" altLang="en-US" dirty="0"/>
              <a:t> </a:t>
            </a:r>
            <a:r>
              <a:rPr lang="en-US" altLang="zh-CN" dirty="0"/>
              <a:t>controller.</a:t>
            </a:r>
          </a:p>
          <a:p>
            <a:pPr lvl="1"/>
            <a:r>
              <a:rPr lang="en-US" altLang="zh-CN" dirty="0"/>
              <a:t>For READs, the data strobe signals are edge-aligned with the data signals, meaning that all data and data strobes are clocked out of the device by the same inter- </a:t>
            </a:r>
            <a:r>
              <a:rPr lang="en-US" altLang="zh-CN" dirty="0" err="1"/>
              <a:t>nal</a:t>
            </a:r>
            <a:r>
              <a:rPr lang="en-US" altLang="zh-CN" dirty="0"/>
              <a:t> clock signal, and all will transition at the outputs at nominally the same time. The controller will internally delay the received strobe to the center of the received data eye.</a:t>
            </a:r>
          </a:p>
          <a:p>
            <a:pPr lvl="1"/>
            <a:r>
              <a:rPr lang="en-US" altLang="zh-CN" dirty="0"/>
              <a:t>For WRITEs, the controller must provide the data strobes center-aligned relative to data. That is, strobe transitions occur nominally 90 degrees (relative to the clock frequency) out of phase with data transitions. The DRAM device uses internally matched routing for the strobes and data such that the strobes can be used directly to capture input data. Note that the reason READs and WRITEs use a different alignment scheme is so that the delay circuitry can be centralized in one place (the controller) and does not have to be </a:t>
            </a:r>
            <a:r>
              <a:rPr lang="en-US" altLang="zh-CN" dirty="0" err="1"/>
              <a:t>repli</a:t>
            </a:r>
            <a:r>
              <a:rPr lang="en-US" altLang="zh-CN" dirty="0"/>
              <a:t>- </a:t>
            </a:r>
            <a:r>
              <a:rPr lang="en-US" altLang="zh-CN" dirty="0" err="1"/>
              <a:t>cated</a:t>
            </a:r>
            <a:r>
              <a:rPr lang="en-US" altLang="zh-CN" dirty="0"/>
              <a:t> in every DRAM device in the system. This ap- </a:t>
            </a:r>
            <a:r>
              <a:rPr lang="en-US" altLang="zh-CN" dirty="0" err="1"/>
              <a:t>proach</a:t>
            </a:r>
            <a:r>
              <a:rPr lang="en-US" altLang="zh-CN" dirty="0"/>
              <a:t> is expected to be carried forward to future gen- </a:t>
            </a:r>
            <a:r>
              <a:rPr lang="en-US" altLang="zh-CN" dirty="0" err="1"/>
              <a:t>erations</a:t>
            </a:r>
            <a:r>
              <a:rPr lang="en-US" altLang="zh-CN" dirty="0"/>
              <a:t> of DDR to leverage the infrastructure now be- </a:t>
            </a:r>
            <a:r>
              <a:rPr lang="en-US" altLang="zh-CN" dirty="0" err="1"/>
              <a:t>ing</a:t>
            </a:r>
            <a:r>
              <a:rPr lang="en-US" altLang="zh-CN" dirty="0"/>
              <a:t> established.</a:t>
            </a:r>
          </a:p>
          <a:p>
            <a:pPr lvl="2"/>
            <a:r>
              <a:rPr lang="en-US" altLang="zh-CN" dirty="0"/>
              <a:t>Center Alignment creates the largest timing margin for the capture latches. Timing parameters, such as data setup (</a:t>
            </a:r>
            <a:r>
              <a:rPr lang="en-US" altLang="zh-CN" dirty="0" err="1"/>
              <a:t>tS</a:t>
            </a:r>
            <a:r>
              <a:rPr lang="en-US" altLang="zh-CN" dirty="0"/>
              <a:t>) and hold (</a:t>
            </a:r>
            <a:r>
              <a:rPr lang="en-US" altLang="zh-CN" dirty="0" err="1"/>
              <a:t>tH</a:t>
            </a:r>
            <a:r>
              <a:rPr lang="en-US" altLang="zh-CN" dirty="0"/>
              <a:t>).</a:t>
            </a:r>
          </a:p>
          <a:p>
            <a:pPr marL="914400" lvl="2" indent="0">
              <a:buNone/>
            </a:pPr>
            <a:endParaRPr lang="en-US" altLang="zh-C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a:t>
            </a:r>
            <a:r>
              <a:rPr kumimoji="1" lang="zh-CN" altLang="en-US" dirty="0"/>
              <a:t> </a:t>
            </a:r>
            <a:r>
              <a:rPr kumimoji="1" lang="en-US" altLang="zh-CN" dirty="0"/>
              <a:t>DQ</a:t>
            </a:r>
            <a:r>
              <a:rPr kumimoji="1" lang="zh-CN" altLang="en-US" dirty="0"/>
              <a:t> </a:t>
            </a:r>
            <a:r>
              <a:rPr kumimoji="1" lang="en-US" altLang="zh-CN" dirty="0"/>
              <a:t>not</a:t>
            </a:r>
            <a:r>
              <a:rPr kumimoji="1" lang="zh-CN" altLang="en-US" dirty="0"/>
              <a:t> </a:t>
            </a:r>
            <a:r>
              <a:rPr kumimoji="1" lang="en-US" altLang="zh-CN" dirty="0"/>
              <a:t>differential?</a:t>
            </a:r>
            <a:endParaRPr kumimoji="1" lang="zh-CN" altLang="en-US" dirty="0"/>
          </a:p>
        </p:txBody>
      </p:sp>
      <p:sp>
        <p:nvSpPr>
          <p:cNvPr id="3" name="内容占位符 2"/>
          <p:cNvSpPr>
            <a:spLocks noGrp="1"/>
          </p:cNvSpPr>
          <p:nvPr>
            <p:ph idx="1"/>
          </p:nvPr>
        </p:nvSpPr>
        <p:spPr/>
        <p:txBody>
          <a:bodyPr/>
          <a:lstStyle/>
          <a:p>
            <a:r>
              <a:rPr lang="zh-CN" altLang="zh-CN" dirty="0"/>
              <a:t>DQ is a data signal, and can tolerate more skew than DQS. </a:t>
            </a:r>
          </a:p>
          <a:p>
            <a:endParaRPr kumimoji="1"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Data Mask(DM)</a:t>
            </a:r>
            <a:endParaRPr kumimoji="1" lang="zh-CN" altLang="en-US" dirty="0"/>
          </a:p>
        </p:txBody>
      </p:sp>
      <p:sp>
        <p:nvSpPr>
          <p:cNvPr id="3" name="内容占位符 2"/>
          <p:cNvSpPr>
            <a:spLocks noGrp="1"/>
          </p:cNvSpPr>
          <p:nvPr>
            <p:ph idx="1"/>
          </p:nvPr>
        </p:nvSpPr>
        <p:spPr/>
        <p:txBody>
          <a:bodyPr/>
          <a:lstStyle/>
          <a:p>
            <a:r>
              <a:rPr kumimoji="1" lang="en-US" altLang="zh-CN" dirty="0"/>
              <a:t>Because dram burst length is often more than one byte, so, if we only write one byte(or less than the burst unit), the other bytes must be kept.</a:t>
            </a:r>
          </a:p>
          <a:p>
            <a:r>
              <a:rPr kumimoji="1" lang="en-US" altLang="zh-CN" dirty="0"/>
              <a:t>So, DM is a must.</a:t>
            </a:r>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p:cNvGrpSpPr>
            <a:grpSpLocks noGrp="1" noUngrp="1" noRot="1" noChangeAspect="1" noMove="1" noResize="1"/>
          </p:cNvGrpSpPr>
          <p:nvPr/>
        </p:nvGrpSpPr>
        <p:grpSpPr>
          <a:xfrm>
            <a:off x="409710" y="635715"/>
            <a:ext cx="11142208" cy="2482136"/>
            <a:chOff x="409710" y="635715"/>
            <a:chExt cx="11142208" cy="2482136"/>
          </a:xfrm>
        </p:grpSpPr>
        <p:sp>
          <p:nvSpPr>
            <p:cNvPr id="19"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5"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7" name="Rectangle 16"/>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r>
              <a:rPr lang="en-US" altLang="zh-CN" sz="4000" dirty="0">
                <a:solidFill>
                  <a:srgbClr val="FFFFFF"/>
                </a:solidFill>
              </a:rPr>
              <a:t>DDR</a:t>
            </a:r>
            <a:r>
              <a:rPr lang="zh-CN" altLang="en-US" sz="4000" dirty="0">
                <a:solidFill>
                  <a:srgbClr val="FFFFFF"/>
                </a:solidFill>
              </a:rPr>
              <a:t> </a:t>
            </a:r>
            <a:r>
              <a:rPr lang="en-US" altLang="zh-CN" sz="4000" dirty="0">
                <a:solidFill>
                  <a:srgbClr val="FFFFFF"/>
                </a:solidFill>
              </a:rPr>
              <a:t>or</a:t>
            </a:r>
            <a:r>
              <a:rPr lang="zh-CN" altLang="en-US" sz="4000" dirty="0">
                <a:solidFill>
                  <a:srgbClr val="FFFFFF"/>
                </a:solidFill>
              </a:rPr>
              <a:t> </a:t>
            </a:r>
            <a:r>
              <a:rPr lang="en-US" altLang="zh-CN" sz="4000" dirty="0">
                <a:solidFill>
                  <a:srgbClr val="FFFFFF"/>
                </a:solidFill>
              </a:rPr>
              <a:t>QDR</a:t>
            </a:r>
            <a:r>
              <a:rPr lang="zh-CN" altLang="en-US" sz="4000" dirty="0">
                <a:solidFill>
                  <a:srgbClr val="FFFFFF"/>
                </a:solidFill>
              </a:rPr>
              <a:t> </a:t>
            </a:r>
            <a:r>
              <a:rPr lang="en-US" altLang="zh-CN" sz="4000" dirty="0">
                <a:solidFill>
                  <a:srgbClr val="FFFFFF"/>
                </a:solidFill>
              </a:rPr>
              <a:t>of</a:t>
            </a:r>
            <a:r>
              <a:rPr lang="zh-CN" altLang="en-US" sz="4000" dirty="0">
                <a:solidFill>
                  <a:srgbClr val="FFFFFF"/>
                </a:solidFill>
              </a:rPr>
              <a:t> </a:t>
            </a:r>
            <a:r>
              <a:rPr lang="en-US" altLang="zh-CN" sz="4000" dirty="0">
                <a:solidFill>
                  <a:srgbClr val="FFFFFF"/>
                </a:solidFill>
              </a:rPr>
              <a:t>GDDR5X</a:t>
            </a:r>
            <a:endParaRPr lang="zh-CN" altLang="en-US" sz="4000" dirty="0">
              <a:solidFill>
                <a:srgbClr val="FFFFFF"/>
              </a:solidFill>
            </a:endParaRPr>
          </a:p>
        </p:txBody>
      </p:sp>
      <p:sp>
        <p:nvSpPr>
          <p:cNvPr id="3" name="内容占位符 2"/>
          <p:cNvSpPr>
            <a:spLocks noGrp="1"/>
          </p:cNvSpPr>
          <p:nvPr>
            <p:ph idx="1"/>
          </p:nvPr>
        </p:nvSpPr>
        <p:spPr>
          <a:xfrm>
            <a:off x="1424904" y="2494450"/>
            <a:ext cx="4053545" cy="3563159"/>
          </a:xfrm>
        </p:spPr>
        <p:txBody>
          <a:bodyPr>
            <a:normAutofit/>
          </a:bodyPr>
          <a:lstStyle/>
          <a:p>
            <a:endParaRPr lang="en-US" altLang="zh-CN" sz="2400" dirty="0"/>
          </a:p>
          <a:p>
            <a:endParaRPr lang="zh-CN" altLang="en-US" sz="2400" dirty="0"/>
          </a:p>
        </p:txBody>
      </p:sp>
      <p:pic>
        <p:nvPicPr>
          <p:cNvPr id="5" name="图片 4"/>
          <p:cNvPicPr>
            <a:picLocks noChangeAspect="1"/>
          </p:cNvPicPr>
          <p:nvPr/>
        </p:nvPicPr>
        <p:blipFill rotWithShape="1">
          <a:blip r:embed="rId2"/>
          <a:srcRect l="9278" r="10868" b="-2"/>
          <a:stretch>
            <a:fillRect/>
          </a:stretch>
        </p:blipFill>
        <p:spPr>
          <a:xfrm>
            <a:off x="6098892" y="2492376"/>
            <a:ext cx="4802404" cy="35633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5E7B3-B01F-A349-9E3F-20E9E270F563}"/>
              </a:ext>
            </a:extLst>
          </p:cNvPr>
          <p:cNvSpPr>
            <a:spLocks noGrp="1"/>
          </p:cNvSpPr>
          <p:nvPr>
            <p:ph type="title"/>
          </p:nvPr>
        </p:nvSpPr>
        <p:spPr/>
        <p:txBody>
          <a:bodyPr/>
          <a:lstStyle/>
          <a:p>
            <a:r>
              <a:rPr kumimoji="1" lang="en-US" altLang="zh-CN" dirty="0"/>
              <a:t>Reset</a:t>
            </a:r>
            <a:r>
              <a:rPr kumimoji="1" lang="zh-CN" altLang="en-US" dirty="0"/>
              <a:t> </a:t>
            </a:r>
            <a:r>
              <a:rPr kumimoji="1" lang="en-US" altLang="zh-CN" dirty="0"/>
              <a:t>Pin</a:t>
            </a:r>
            <a:endParaRPr kumimoji="1" lang="zh-CN" altLang="en-US" dirty="0"/>
          </a:p>
        </p:txBody>
      </p:sp>
      <p:sp>
        <p:nvSpPr>
          <p:cNvPr id="3" name="内容占位符 2">
            <a:extLst>
              <a:ext uri="{FF2B5EF4-FFF2-40B4-BE49-F238E27FC236}">
                <a16:creationId xmlns:a16="http://schemas.microsoft.com/office/drawing/2014/main" id="{7F64B812-B98E-A040-BA36-B536EF6384B7}"/>
              </a:ext>
            </a:extLst>
          </p:cNvPr>
          <p:cNvSpPr>
            <a:spLocks noGrp="1"/>
          </p:cNvSpPr>
          <p:nvPr>
            <p:ph idx="1"/>
          </p:nvPr>
        </p:nvSpPr>
        <p:spPr/>
        <p:txBody>
          <a:bodyPr/>
          <a:lstStyle/>
          <a:p>
            <a:r>
              <a:rPr lang="zh-CN" altLang="zh-CN" dirty="0"/>
              <a:t>/RESET</a:t>
            </a:r>
            <a:r>
              <a:rPr lang="en-US" altLang="zh-CN" dirty="0"/>
              <a:t> </a:t>
            </a:r>
            <a:r>
              <a:rPr lang="zh-CN" altLang="zh-CN" dirty="0"/>
              <a:t>pin</a:t>
            </a:r>
            <a:r>
              <a:rPr lang="en-US" altLang="zh-CN" dirty="0"/>
              <a:t> </a:t>
            </a:r>
            <a:r>
              <a:rPr lang="zh-CN" altLang="zh-CN" dirty="0"/>
              <a:t>is</a:t>
            </a:r>
            <a:r>
              <a:rPr lang="en-US" altLang="zh-CN" dirty="0"/>
              <a:t> </a:t>
            </a:r>
            <a:r>
              <a:rPr lang="zh-CN" altLang="zh-CN" dirty="0"/>
              <a:t>introduced</a:t>
            </a:r>
            <a:r>
              <a:rPr lang="en-US" altLang="zh-CN" dirty="0"/>
              <a:t> </a:t>
            </a:r>
            <a:r>
              <a:rPr lang="zh-CN" altLang="zh-CN" dirty="0"/>
              <a:t>in</a:t>
            </a:r>
            <a:r>
              <a:rPr lang="en-US" altLang="zh-CN" dirty="0"/>
              <a:t> </a:t>
            </a:r>
            <a:r>
              <a:rPr lang="zh-CN" altLang="zh-CN" dirty="0"/>
              <a:t>DDR3</a:t>
            </a:r>
            <a:r>
              <a:rPr lang="en-US" altLang="zh-CN" dirty="0"/>
              <a:t> </a:t>
            </a:r>
            <a:r>
              <a:rPr lang="zh-CN" altLang="zh-CN" dirty="0"/>
              <a:t>for</a:t>
            </a:r>
            <a:r>
              <a:rPr lang="en-US" altLang="zh-CN" dirty="0"/>
              <a:t> </a:t>
            </a:r>
            <a:r>
              <a:rPr lang="zh-CN" altLang="zh-CN" dirty="0"/>
              <a:t>system</a:t>
            </a:r>
            <a:r>
              <a:rPr lang="en-US" altLang="zh-CN" dirty="0"/>
              <a:t> </a:t>
            </a:r>
            <a:r>
              <a:rPr lang="zh-CN" altLang="zh-CN" dirty="0"/>
              <a:t>stability.</a:t>
            </a:r>
          </a:p>
          <a:p>
            <a:r>
              <a:rPr lang="en-US" altLang="zh-CN" dirty="0"/>
              <a:t>It</a:t>
            </a:r>
            <a:r>
              <a:rPr lang="zh-CN" altLang="en-US" dirty="0"/>
              <a:t> </a:t>
            </a:r>
            <a:r>
              <a:rPr lang="en-US" altLang="zh-CN" dirty="0"/>
              <a:t>p</a:t>
            </a:r>
            <a:r>
              <a:rPr lang="zh-CN" altLang="zh-CN" dirty="0"/>
              <a:t>revent</a:t>
            </a:r>
            <a:r>
              <a:rPr lang="en-US" altLang="zh-CN" dirty="0"/>
              <a:t>s</a:t>
            </a:r>
            <a:r>
              <a:rPr lang="zh-CN" altLang="zh-CN" dirty="0"/>
              <a:t> </a:t>
            </a:r>
            <a:r>
              <a:rPr lang="en-US" altLang="zh-CN" dirty="0"/>
              <a:t>and</a:t>
            </a:r>
            <a:r>
              <a:rPr lang="zh-CN" altLang="en-US" dirty="0"/>
              <a:t> </a:t>
            </a:r>
            <a:r>
              <a:rPr lang="en-US" altLang="zh-CN" dirty="0"/>
              <a:t>handle</a:t>
            </a:r>
            <a:r>
              <a:rPr lang="zh-CN" altLang="en-US" dirty="0"/>
              <a:t> </a:t>
            </a:r>
            <a:r>
              <a:rPr lang="en-US" altLang="zh-CN" dirty="0"/>
              <a:t>i</a:t>
            </a:r>
            <a:r>
              <a:rPr lang="zh-CN" altLang="zh-CN" dirty="0"/>
              <a:t>llegal commands and/or unwanted states</a:t>
            </a:r>
            <a:r>
              <a:rPr lang="en-US" altLang="zh-CN" dirty="0"/>
              <a:t>.</a:t>
            </a:r>
          </a:p>
          <a:p>
            <a:r>
              <a:rPr lang="en-US" altLang="zh-CN" dirty="0"/>
              <a:t>Why</a:t>
            </a:r>
            <a:r>
              <a:rPr lang="zh-CN" altLang="en-US" dirty="0"/>
              <a:t> </a:t>
            </a:r>
            <a:r>
              <a:rPr lang="en-US" altLang="zh-CN" dirty="0"/>
              <a:t>reset</a:t>
            </a:r>
            <a:r>
              <a:rPr lang="zh-CN" altLang="en-US" dirty="0"/>
              <a:t> </a:t>
            </a:r>
            <a:r>
              <a:rPr lang="en-US" altLang="zh-CN" dirty="0"/>
              <a:t>pin</a:t>
            </a:r>
            <a:r>
              <a:rPr lang="zh-CN" altLang="en-US" dirty="0"/>
              <a:t> </a:t>
            </a:r>
            <a:r>
              <a:rPr lang="en-US" altLang="zh-CN" dirty="0"/>
              <a:t>is</a:t>
            </a:r>
            <a:r>
              <a:rPr lang="zh-CN" altLang="en-US" dirty="0"/>
              <a:t> </a:t>
            </a:r>
            <a:r>
              <a:rPr lang="en-US" altLang="zh-CN" dirty="0"/>
              <a:t>effective on</a:t>
            </a:r>
            <a:r>
              <a:rPr lang="zh-CN" altLang="en-US" dirty="0"/>
              <a:t> </a:t>
            </a:r>
            <a:r>
              <a:rPr lang="en-US" altLang="zh-CN" dirty="0"/>
              <a:t>low?</a:t>
            </a:r>
          </a:p>
          <a:p>
            <a:pPr lvl="1"/>
            <a:r>
              <a:rPr lang="zh-CN" altLang="zh-CN" dirty="0"/>
              <a:t>Generally reset pin takes active low inputs . Main purpose of reset pin is to monitor the power fluctuations supplied to microcontroller . When ever power goes above / below threshold voltage reset circuitry triggers an active low signal on Reset pin. </a:t>
            </a:r>
          </a:p>
          <a:p>
            <a:endParaRPr kumimoji="1" lang="zh-CN" altLang="en-US" dirty="0"/>
          </a:p>
        </p:txBody>
      </p:sp>
    </p:spTree>
    <p:extLst>
      <p:ext uri="{BB962C8B-B14F-4D97-AF65-F5344CB8AC3E}">
        <p14:creationId xmlns:p14="http://schemas.microsoft.com/office/powerpoint/2010/main" val="3596426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Synchronous</a:t>
            </a:r>
            <a:r>
              <a:rPr lang="en-US" altLang="zh-CN" dirty="0"/>
              <a:t> Reset</a:t>
            </a:r>
            <a:r>
              <a:rPr lang="zh-CN" altLang="en-US" dirty="0"/>
              <a:t> </a:t>
            </a:r>
            <a:r>
              <a:rPr lang="en-US" altLang="zh-CN" dirty="0"/>
              <a:t>vs </a:t>
            </a:r>
            <a:r>
              <a:rPr lang="zh-CN" altLang="zh-CN" dirty="0"/>
              <a:t>Asynchronous Reset</a:t>
            </a:r>
            <a:endParaRPr kumimoji="1" lang="zh-CN" altLang="en-US" dirty="0"/>
          </a:p>
        </p:txBody>
      </p:sp>
      <p:sp>
        <p:nvSpPr>
          <p:cNvPr id="3" name="内容占位符 2"/>
          <p:cNvSpPr>
            <a:spLocks noGrp="1"/>
          </p:cNvSpPr>
          <p:nvPr>
            <p:ph idx="1"/>
          </p:nvPr>
        </p:nvSpPr>
        <p:spPr/>
        <p:txBody>
          <a:bodyPr/>
          <a:lstStyle/>
          <a:p>
            <a:r>
              <a:rPr lang="zh-CN" altLang="zh-CN" dirty="0"/>
              <a:t>Synchronous reset means reset is sampled with respect to clock. In other words, when reset is enabled, it will not be effective till the next active clock edge.</a:t>
            </a:r>
          </a:p>
          <a:p>
            <a:r>
              <a:rPr lang="zh-CN" altLang="zh-CN" dirty="0"/>
              <a:t>In asynchronous reset, reset is sampled independent of clk. That means, when reset is enabled it will be effective immediately and will not check or wait for the clock edges.</a:t>
            </a:r>
          </a:p>
          <a:p>
            <a:endParaRPr kumimoji="1"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B6BDDF-0DEF-1443-BC46-EBA3ECC7C390}"/>
              </a:ext>
            </a:extLst>
          </p:cNvPr>
          <p:cNvSpPr>
            <a:spLocks noGrp="1"/>
          </p:cNvSpPr>
          <p:nvPr>
            <p:ph type="title"/>
          </p:nvPr>
        </p:nvSpPr>
        <p:spPr/>
        <p:txBody>
          <a:bodyPr/>
          <a:lstStyle/>
          <a:p>
            <a:r>
              <a:rPr kumimoji="1" lang="en-US" altLang="zh-CN" dirty="0"/>
              <a:t>CPU</a:t>
            </a:r>
            <a:r>
              <a:rPr kumimoji="1" lang="zh-CN" altLang="en-US" dirty="0"/>
              <a:t> </a:t>
            </a:r>
            <a:r>
              <a:rPr kumimoji="1" lang="en-US" altLang="zh-CN" dirty="0"/>
              <a:t>Data</a:t>
            </a:r>
            <a:r>
              <a:rPr kumimoji="1" lang="zh-CN" altLang="en-US" dirty="0"/>
              <a:t> </a:t>
            </a:r>
            <a:r>
              <a:rPr kumimoji="1" lang="en-US" altLang="zh-CN" dirty="0"/>
              <a:t>Width</a:t>
            </a:r>
            <a:r>
              <a:rPr kumimoji="1" lang="zh-CN" altLang="en-US" dirty="0"/>
              <a:t> </a:t>
            </a:r>
            <a:r>
              <a:rPr kumimoji="1" lang="en-US" altLang="zh-CN" dirty="0"/>
              <a:t>==</a:t>
            </a:r>
            <a:r>
              <a:rPr kumimoji="1" lang="zh-CN" altLang="en-US" dirty="0"/>
              <a:t> </a:t>
            </a:r>
            <a:r>
              <a:rPr kumimoji="1" lang="en-US" altLang="zh-CN" dirty="0"/>
              <a:t>Dram</a:t>
            </a:r>
            <a:r>
              <a:rPr kumimoji="1" lang="zh-CN" altLang="en-US" dirty="0"/>
              <a:t> </a:t>
            </a:r>
            <a:r>
              <a:rPr kumimoji="1" lang="en-US" altLang="zh-CN" dirty="0"/>
              <a:t>Data</a:t>
            </a:r>
            <a:r>
              <a:rPr kumimoji="1" lang="zh-CN" altLang="en-US" dirty="0"/>
              <a:t> </a:t>
            </a:r>
            <a:r>
              <a:rPr kumimoji="1" lang="en-US" altLang="zh-CN" dirty="0"/>
              <a:t>Width?</a:t>
            </a:r>
            <a:endParaRPr kumimoji="1" lang="zh-CN" altLang="en-US" dirty="0"/>
          </a:p>
        </p:txBody>
      </p:sp>
      <p:sp>
        <p:nvSpPr>
          <p:cNvPr id="3" name="内容占位符 2">
            <a:extLst>
              <a:ext uri="{FF2B5EF4-FFF2-40B4-BE49-F238E27FC236}">
                <a16:creationId xmlns:a16="http://schemas.microsoft.com/office/drawing/2014/main" id="{FA657727-D41F-0F4B-88AB-BD0161FE72D8}"/>
              </a:ext>
            </a:extLst>
          </p:cNvPr>
          <p:cNvSpPr>
            <a:spLocks noGrp="1"/>
          </p:cNvSpPr>
          <p:nvPr>
            <p:ph idx="1"/>
          </p:nvPr>
        </p:nvSpPr>
        <p:spPr/>
        <p:txBody>
          <a:bodyPr/>
          <a:lstStyle/>
          <a:p>
            <a:r>
              <a:rPr kumimoji="1" lang="en-US" altLang="zh-CN" dirty="0"/>
              <a:t>Early</a:t>
            </a:r>
            <a:r>
              <a:rPr kumimoji="1" lang="zh-CN" altLang="en-US" dirty="0"/>
              <a:t> </a:t>
            </a:r>
            <a:r>
              <a:rPr kumimoji="1" lang="en-US" altLang="zh-CN" dirty="0"/>
              <a:t>PC,</a:t>
            </a:r>
            <a:r>
              <a:rPr kumimoji="1" lang="zh-CN" altLang="en-US" dirty="0"/>
              <a:t> </a:t>
            </a:r>
            <a:r>
              <a:rPr kumimoji="1" lang="en-US" altLang="zh-CN" dirty="0"/>
              <a:t>CPU</a:t>
            </a:r>
            <a:r>
              <a:rPr kumimoji="1" lang="zh-CN" altLang="en-US" dirty="0"/>
              <a:t> </a:t>
            </a:r>
            <a:r>
              <a:rPr kumimoji="1" lang="en-US" altLang="zh-CN" dirty="0"/>
              <a:t>Data</a:t>
            </a:r>
            <a:r>
              <a:rPr kumimoji="1" lang="zh-CN" altLang="en-US" dirty="0"/>
              <a:t> </a:t>
            </a:r>
            <a:r>
              <a:rPr kumimoji="1" lang="en-US" altLang="zh-CN" dirty="0"/>
              <a:t>Width</a:t>
            </a:r>
            <a:r>
              <a:rPr kumimoji="1" lang="zh-CN" altLang="en-US" dirty="0"/>
              <a:t> </a:t>
            </a:r>
            <a:r>
              <a:rPr kumimoji="1" lang="en-US" altLang="zh-CN" dirty="0"/>
              <a:t>is</a:t>
            </a:r>
            <a:r>
              <a:rPr kumimoji="1" lang="zh-CN" altLang="en-US" dirty="0"/>
              <a:t> </a:t>
            </a:r>
            <a:r>
              <a:rPr kumimoji="1" lang="en-US" altLang="zh-CN" dirty="0"/>
              <a:t>equal</a:t>
            </a:r>
            <a:r>
              <a:rPr kumimoji="1" lang="zh-CN" altLang="en-US" dirty="0"/>
              <a:t> </a:t>
            </a:r>
            <a:r>
              <a:rPr kumimoji="1" lang="en-US" altLang="zh-CN" dirty="0"/>
              <a:t>to</a:t>
            </a:r>
            <a:r>
              <a:rPr kumimoji="1" lang="zh-CN" altLang="en-US" dirty="0"/>
              <a:t> </a:t>
            </a:r>
            <a:r>
              <a:rPr kumimoji="1" lang="en-US" altLang="zh-CN" dirty="0"/>
              <a:t>dram</a:t>
            </a:r>
            <a:r>
              <a:rPr kumimoji="1" lang="zh-CN" altLang="en-US" dirty="0"/>
              <a:t> </a:t>
            </a:r>
            <a:r>
              <a:rPr kumimoji="1" lang="en-US" altLang="zh-CN" dirty="0"/>
              <a:t>data</a:t>
            </a:r>
            <a:r>
              <a:rPr kumimoji="1" lang="zh-CN" altLang="en-US" dirty="0"/>
              <a:t> </a:t>
            </a:r>
            <a:r>
              <a:rPr kumimoji="1" lang="en-US" altLang="zh-CN" dirty="0"/>
              <a:t>width.</a:t>
            </a:r>
          </a:p>
          <a:p>
            <a:r>
              <a:rPr kumimoji="1" lang="en-US" altLang="zh-CN" dirty="0" err="1"/>
              <a:t>Moden</a:t>
            </a:r>
            <a:r>
              <a:rPr kumimoji="1" lang="zh-CN" altLang="en-US" dirty="0"/>
              <a:t> </a:t>
            </a:r>
            <a:r>
              <a:rPr kumimoji="1" lang="en-US" altLang="zh-CN" dirty="0"/>
              <a:t>PC</a:t>
            </a:r>
            <a:r>
              <a:rPr kumimoji="1" lang="zh-CN" altLang="en-US" dirty="0"/>
              <a:t> </a:t>
            </a:r>
            <a:r>
              <a:rPr kumimoji="1" lang="en-US" altLang="zh-CN" dirty="0"/>
              <a:t>and</a:t>
            </a:r>
            <a:r>
              <a:rPr kumimoji="1" lang="zh-CN" altLang="en-US" dirty="0"/>
              <a:t> </a:t>
            </a:r>
            <a:r>
              <a:rPr kumimoji="1" lang="en-US" altLang="zh-CN" dirty="0" err="1"/>
              <a:t>moden</a:t>
            </a:r>
            <a:r>
              <a:rPr kumimoji="1" lang="zh-CN" altLang="en-US" dirty="0"/>
              <a:t> </a:t>
            </a:r>
            <a:r>
              <a:rPr kumimoji="1" lang="en-US" altLang="zh-CN" dirty="0"/>
              <a:t>phone</a:t>
            </a:r>
            <a:r>
              <a:rPr kumimoji="1" lang="zh-CN" altLang="en-US" dirty="0"/>
              <a:t> </a:t>
            </a:r>
            <a:r>
              <a:rPr kumimoji="1" lang="en-US" altLang="zh-CN" dirty="0"/>
              <a:t>don’t</a:t>
            </a:r>
            <a:r>
              <a:rPr kumimoji="1" lang="zh-CN" altLang="en-US" dirty="0"/>
              <a:t> </a:t>
            </a:r>
            <a:r>
              <a:rPr kumimoji="1" lang="en-US" altLang="zh-CN" dirty="0"/>
              <a:t>need</a:t>
            </a:r>
            <a:r>
              <a:rPr kumimoji="1" lang="zh-CN" altLang="en-US" dirty="0"/>
              <a:t> </a:t>
            </a:r>
            <a:r>
              <a:rPr kumimoji="1" lang="en-US" altLang="zh-CN" dirty="0"/>
              <a:t>they</a:t>
            </a:r>
            <a:r>
              <a:rPr kumimoji="1" lang="zh-CN" altLang="en-US" dirty="0"/>
              <a:t> </a:t>
            </a:r>
            <a:r>
              <a:rPr kumimoji="1" lang="en-US" altLang="zh-CN" dirty="0"/>
              <a:t>are</a:t>
            </a:r>
            <a:r>
              <a:rPr kumimoji="1" lang="zh-CN" altLang="en-US" dirty="0"/>
              <a:t> </a:t>
            </a:r>
            <a:r>
              <a:rPr kumimoji="1" lang="en-US" altLang="zh-CN" dirty="0"/>
              <a:t>equal.</a:t>
            </a:r>
          </a:p>
          <a:p>
            <a:pPr lvl="1"/>
            <a:r>
              <a:rPr kumimoji="1" lang="en-US" altLang="zh-CN" dirty="0" err="1"/>
              <a:t>Moden</a:t>
            </a:r>
            <a:r>
              <a:rPr kumimoji="1" lang="zh-CN" altLang="en-US" dirty="0"/>
              <a:t> </a:t>
            </a:r>
            <a:r>
              <a:rPr kumimoji="1" lang="en-US" altLang="zh-CN" dirty="0"/>
              <a:t>transfer</a:t>
            </a:r>
            <a:r>
              <a:rPr kumimoji="1" lang="zh-CN" altLang="en-US" dirty="0"/>
              <a:t> </a:t>
            </a:r>
            <a:r>
              <a:rPr kumimoji="1" lang="en-US" altLang="zh-CN" dirty="0"/>
              <a:t>protocol</a:t>
            </a:r>
            <a:r>
              <a:rPr kumimoji="1" lang="zh-CN" altLang="en-US" dirty="0"/>
              <a:t> </a:t>
            </a:r>
            <a:r>
              <a:rPr kumimoji="1" lang="en-US" altLang="zh-CN" dirty="0"/>
              <a:t>can</a:t>
            </a:r>
            <a:r>
              <a:rPr kumimoji="1" lang="zh-CN" altLang="en-US" dirty="0"/>
              <a:t> </a:t>
            </a:r>
            <a:r>
              <a:rPr kumimoji="1" lang="en-US" altLang="zh-CN" dirty="0"/>
              <a:t>handle</a:t>
            </a:r>
            <a:r>
              <a:rPr kumimoji="1" lang="zh-CN" altLang="en-US" dirty="0"/>
              <a:t> </a:t>
            </a:r>
            <a:r>
              <a:rPr kumimoji="1" lang="en-US" altLang="zh-CN" dirty="0"/>
              <a:t>the</a:t>
            </a:r>
            <a:r>
              <a:rPr kumimoji="1" lang="zh-CN" altLang="en-US" dirty="0"/>
              <a:t> </a:t>
            </a:r>
            <a:r>
              <a:rPr kumimoji="1" lang="en-US" altLang="zh-CN" dirty="0"/>
              <a:t>mismatch</a:t>
            </a:r>
            <a:r>
              <a:rPr kumimoji="1" lang="zh-CN" altLang="en-US" dirty="0"/>
              <a:t> </a:t>
            </a:r>
            <a:r>
              <a:rPr kumimoji="1" lang="en-US" altLang="zh-CN" dirty="0"/>
              <a:t>of</a:t>
            </a:r>
            <a:r>
              <a:rPr kumimoji="1" lang="zh-CN" altLang="en-US" dirty="0"/>
              <a:t> </a:t>
            </a:r>
            <a:r>
              <a:rPr kumimoji="1" lang="en-US" altLang="zh-CN" dirty="0"/>
              <a:t>data</a:t>
            </a:r>
            <a:r>
              <a:rPr kumimoji="1" lang="zh-CN" altLang="en-US" dirty="0"/>
              <a:t> </a:t>
            </a:r>
            <a:r>
              <a:rPr kumimoji="1" lang="en-US" altLang="zh-CN" dirty="0"/>
              <a:t>width,</a:t>
            </a:r>
            <a:r>
              <a:rPr kumimoji="1" lang="zh-CN" altLang="en-US" dirty="0"/>
              <a:t> </a:t>
            </a:r>
            <a:r>
              <a:rPr kumimoji="1" lang="en-US" altLang="zh-CN" dirty="0" err="1"/>
              <a:t>eg</a:t>
            </a:r>
            <a:r>
              <a:rPr kumimoji="1" lang="en-US" altLang="zh-CN" dirty="0"/>
              <a:t>:</a:t>
            </a:r>
            <a:r>
              <a:rPr kumimoji="1" lang="zh-CN" altLang="en-US" dirty="0"/>
              <a:t> </a:t>
            </a:r>
            <a:r>
              <a:rPr kumimoji="1" lang="en-US" altLang="zh-CN" dirty="0"/>
              <a:t>AXI.</a:t>
            </a:r>
            <a:endParaRPr kumimoji="1" lang="zh-CN" altLang="en-US" dirty="0"/>
          </a:p>
        </p:txBody>
      </p:sp>
    </p:spTree>
    <p:extLst>
      <p:ext uri="{BB962C8B-B14F-4D97-AF65-F5344CB8AC3E}">
        <p14:creationId xmlns:p14="http://schemas.microsoft.com/office/powerpoint/2010/main" val="3412534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F56B2C-BBDC-A74F-A698-329C70F8C4C4}"/>
              </a:ext>
            </a:extLst>
          </p:cNvPr>
          <p:cNvSpPr>
            <a:spLocks noGrp="1"/>
          </p:cNvSpPr>
          <p:nvPr>
            <p:ph type="title"/>
          </p:nvPr>
        </p:nvSpPr>
        <p:spPr/>
        <p:txBody>
          <a:bodyPr/>
          <a:lstStyle/>
          <a:p>
            <a:r>
              <a:rPr kumimoji="1" lang="en-US" altLang="zh-CN" dirty="0"/>
              <a:t>x4</a:t>
            </a:r>
            <a:r>
              <a:rPr kumimoji="1" lang="zh-CN" altLang="en-US" dirty="0"/>
              <a:t> </a:t>
            </a:r>
            <a:r>
              <a:rPr kumimoji="1" lang="en-US" altLang="zh-CN" dirty="0"/>
              <a:t>x8</a:t>
            </a:r>
            <a:r>
              <a:rPr kumimoji="1" lang="zh-CN" altLang="en-US" dirty="0"/>
              <a:t> </a:t>
            </a:r>
            <a:r>
              <a:rPr kumimoji="1" lang="en-US" altLang="zh-CN" dirty="0"/>
              <a:t>x16</a:t>
            </a:r>
            <a:endParaRPr kumimoji="1" lang="zh-CN" altLang="en-US" dirty="0"/>
          </a:p>
        </p:txBody>
      </p:sp>
      <p:sp>
        <p:nvSpPr>
          <p:cNvPr id="3" name="内容占位符 2">
            <a:extLst>
              <a:ext uri="{FF2B5EF4-FFF2-40B4-BE49-F238E27FC236}">
                <a16:creationId xmlns:a16="http://schemas.microsoft.com/office/drawing/2014/main" id="{40CE7C5B-B29B-804D-980E-ADF6F60CB98F}"/>
              </a:ext>
            </a:extLst>
          </p:cNvPr>
          <p:cNvSpPr>
            <a:spLocks noGrp="1"/>
          </p:cNvSpPr>
          <p:nvPr>
            <p:ph idx="1"/>
          </p:nvPr>
        </p:nvSpPr>
        <p:spPr/>
        <p:txBody>
          <a:bodyPr/>
          <a:lstStyle/>
          <a:p>
            <a:r>
              <a:rPr lang="en-US" altLang="zh-CN" dirty="0"/>
              <a:t>Standard DRAMs support data-bus widths of 4 (x4), or 8 (x8), or 16 (x16) bits. Servers, cloud, and data-center applications use the x4 DRAMs as they allow a higher density on DIMMs, and enable RAS features that cut application downtime due to memory failures. The x8 and x16 DRAMs are less expensive and are commonly used in desktops and notebooks.</a:t>
            </a:r>
            <a:endParaRPr kumimoji="1" lang="en-US" altLang="zh-CN" dirty="0"/>
          </a:p>
          <a:p>
            <a:r>
              <a:rPr kumimoji="1" lang="en-US" altLang="zh-CN" dirty="0"/>
              <a:t>For</a:t>
            </a:r>
            <a:r>
              <a:rPr kumimoji="1" lang="zh-CN" altLang="en-US" dirty="0"/>
              <a:t> </a:t>
            </a:r>
            <a:r>
              <a:rPr kumimoji="1" lang="en-US" altLang="zh-CN" dirty="0"/>
              <a:t>x4:</a:t>
            </a:r>
          </a:p>
          <a:p>
            <a:pPr lvl="1"/>
            <a:r>
              <a:rPr kumimoji="1" lang="en-US" altLang="zh-CN" dirty="0"/>
              <a:t>Page</a:t>
            </a:r>
            <a:r>
              <a:rPr kumimoji="1" lang="zh-CN" altLang="en-US" dirty="0"/>
              <a:t> </a:t>
            </a:r>
            <a:r>
              <a:rPr kumimoji="1" lang="en-US" altLang="zh-CN" dirty="0"/>
              <a:t>size</a:t>
            </a:r>
            <a:r>
              <a:rPr kumimoji="1" lang="zh-CN" altLang="en-US" dirty="0"/>
              <a:t> </a:t>
            </a:r>
            <a:r>
              <a:rPr kumimoji="1" lang="en-US" altLang="zh-CN" dirty="0"/>
              <a:t>is</a:t>
            </a:r>
            <a:r>
              <a:rPr kumimoji="1" lang="zh-CN" altLang="en-US" dirty="0"/>
              <a:t> </a:t>
            </a:r>
            <a:r>
              <a:rPr kumimoji="1" lang="en-US" altLang="zh-CN" dirty="0"/>
              <a:t>small,</a:t>
            </a:r>
            <a:r>
              <a:rPr kumimoji="1" lang="zh-CN" altLang="en-US" dirty="0"/>
              <a:t> </a:t>
            </a:r>
            <a:r>
              <a:rPr kumimoji="1" lang="en-US" altLang="zh-CN" dirty="0"/>
              <a:t>maybe</a:t>
            </a:r>
            <a:r>
              <a:rPr kumimoji="1" lang="zh-CN" altLang="en-US" dirty="0"/>
              <a:t> </a:t>
            </a:r>
            <a:r>
              <a:rPr kumimoji="1" lang="en-US" altLang="zh-CN" dirty="0"/>
              <a:t>512B,</a:t>
            </a:r>
            <a:r>
              <a:rPr kumimoji="1" lang="zh-CN" altLang="en-US" dirty="0"/>
              <a:t> </a:t>
            </a:r>
            <a:r>
              <a:rPr kumimoji="1" lang="en-US" altLang="zh-CN" dirty="0"/>
              <a:t>it</a:t>
            </a:r>
            <a:r>
              <a:rPr kumimoji="1" lang="zh-CN" altLang="en-US" dirty="0"/>
              <a:t> </a:t>
            </a:r>
            <a:r>
              <a:rPr kumimoji="1" lang="en-US" altLang="zh-CN" dirty="0"/>
              <a:t>can</a:t>
            </a:r>
            <a:r>
              <a:rPr kumimoji="1" lang="zh-CN" altLang="en-US" dirty="0"/>
              <a:t> </a:t>
            </a:r>
            <a:r>
              <a:rPr kumimoji="1" lang="en-US" altLang="zh-CN" dirty="0"/>
              <a:t>reduce</a:t>
            </a:r>
            <a:r>
              <a:rPr kumimoji="1" lang="zh-CN" altLang="en-US" dirty="0"/>
              <a:t> </a:t>
            </a:r>
            <a:r>
              <a:rPr kumimoji="1" lang="en-US" altLang="zh-CN" dirty="0"/>
              <a:t>power</a:t>
            </a:r>
            <a:r>
              <a:rPr kumimoji="1" lang="zh-CN" altLang="en-US" dirty="0"/>
              <a:t> </a:t>
            </a:r>
            <a:r>
              <a:rPr kumimoji="1" lang="en-US" altLang="zh-CN" dirty="0"/>
              <a:t>of</a:t>
            </a:r>
            <a:r>
              <a:rPr kumimoji="1" lang="zh-CN" altLang="en-US" dirty="0"/>
              <a:t> </a:t>
            </a:r>
            <a:r>
              <a:rPr kumimoji="1" lang="en-US" altLang="zh-CN" dirty="0"/>
              <a:t>activate.</a:t>
            </a:r>
          </a:p>
        </p:txBody>
      </p:sp>
    </p:spTree>
    <p:extLst>
      <p:ext uri="{BB962C8B-B14F-4D97-AF65-F5344CB8AC3E}">
        <p14:creationId xmlns:p14="http://schemas.microsoft.com/office/powerpoint/2010/main" val="3162098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3E1BF-EF44-654D-A22D-30A5047CE1E4}"/>
              </a:ext>
            </a:extLst>
          </p:cNvPr>
          <p:cNvSpPr>
            <a:spLocks noGrp="1"/>
          </p:cNvSpPr>
          <p:nvPr>
            <p:ph type="title"/>
          </p:nvPr>
        </p:nvSpPr>
        <p:spPr/>
        <p:txBody>
          <a:bodyPr/>
          <a:lstStyle/>
          <a:p>
            <a:r>
              <a:rPr kumimoji="1" lang="en-US" altLang="zh-CN" dirty="0"/>
              <a:t>The</a:t>
            </a:r>
            <a:r>
              <a:rPr kumimoji="1" lang="zh-CN" altLang="en-US" dirty="0"/>
              <a:t> </a:t>
            </a:r>
            <a:r>
              <a:rPr kumimoji="1" lang="en-US" altLang="zh-CN" dirty="0" err="1"/>
              <a:t>fullname</a:t>
            </a:r>
            <a:r>
              <a:rPr kumimoji="1" lang="zh-CN" altLang="en-US" dirty="0"/>
              <a:t> </a:t>
            </a:r>
            <a:r>
              <a:rPr kumimoji="1" lang="en-US" altLang="zh-CN" dirty="0"/>
              <a:t>of</a:t>
            </a:r>
            <a:r>
              <a:rPr kumimoji="1" lang="zh-CN" altLang="en-US" dirty="0"/>
              <a:t> </a:t>
            </a:r>
            <a:r>
              <a:rPr kumimoji="1" lang="en-US" altLang="zh-CN" dirty="0"/>
              <a:t>ZQ</a:t>
            </a:r>
            <a:r>
              <a:rPr kumimoji="1" lang="zh-CN" altLang="en-US" dirty="0"/>
              <a:t> </a:t>
            </a:r>
          </a:p>
        </p:txBody>
      </p:sp>
      <p:sp>
        <p:nvSpPr>
          <p:cNvPr id="3" name="内容占位符 2">
            <a:extLst>
              <a:ext uri="{FF2B5EF4-FFF2-40B4-BE49-F238E27FC236}">
                <a16:creationId xmlns:a16="http://schemas.microsoft.com/office/drawing/2014/main" id="{A8669E7A-6101-9F4E-83AE-B8EE5D7F0982}"/>
              </a:ext>
            </a:extLst>
          </p:cNvPr>
          <p:cNvSpPr>
            <a:spLocks noGrp="1"/>
          </p:cNvSpPr>
          <p:nvPr>
            <p:ph idx="1"/>
          </p:nvPr>
        </p:nvSpPr>
        <p:spPr/>
        <p:txBody>
          <a:bodyPr/>
          <a:lstStyle/>
          <a:p>
            <a:r>
              <a:rPr lang="en-US" altLang="zh-CN" b="1" dirty="0"/>
              <a:t>ZQ</a:t>
            </a:r>
            <a:r>
              <a:rPr lang="zh-CN" altLang="en-US" b="1" dirty="0"/>
              <a:t> </a:t>
            </a:r>
            <a:r>
              <a:rPr lang="en-US" altLang="zh-CN" b="1" dirty="0"/>
              <a:t>calibration:</a:t>
            </a:r>
            <a:r>
              <a:rPr lang="zh-CN" altLang="en-US" b="1" dirty="0"/>
              <a:t> </a:t>
            </a:r>
            <a:r>
              <a:rPr lang="en-US" altLang="zh-CN" b="1" dirty="0"/>
              <a:t>calibration</a:t>
            </a:r>
            <a:r>
              <a:rPr lang="zh-CN" altLang="en-US" b="1" dirty="0"/>
              <a:t> </a:t>
            </a:r>
            <a:r>
              <a:rPr lang="en-US" altLang="zh-CN" b="1" dirty="0"/>
              <a:t>I/O impedance.</a:t>
            </a:r>
          </a:p>
          <a:p>
            <a:r>
              <a:rPr lang="en-US" altLang="zh-CN" b="1" dirty="0"/>
              <a:t>Impedance:</a:t>
            </a:r>
            <a:r>
              <a:rPr lang="zh-CN" altLang="en-US" b="1" dirty="0"/>
              <a:t> </a:t>
            </a:r>
            <a:r>
              <a:rPr lang="en-US" altLang="zh-CN" b="1" dirty="0"/>
              <a:t>aka</a:t>
            </a:r>
            <a:r>
              <a:rPr lang="zh-CN" altLang="en-US" b="1" dirty="0"/>
              <a:t> </a:t>
            </a:r>
            <a:r>
              <a:rPr lang="en-US" altLang="zh-CN" b="1" dirty="0"/>
              <a:t>as</a:t>
            </a:r>
            <a:r>
              <a:rPr lang="zh-CN" altLang="en-US" b="1" dirty="0"/>
              <a:t> </a:t>
            </a:r>
            <a:r>
              <a:rPr lang="en-US" altLang="zh-CN" b="1" dirty="0"/>
              <a:t>Z.</a:t>
            </a:r>
          </a:p>
          <a:p>
            <a:r>
              <a:rPr lang="en-US" altLang="zh-CN" b="1" dirty="0"/>
              <a:t>I/O:</a:t>
            </a:r>
            <a:r>
              <a:rPr lang="zh-CN" altLang="en-US" b="1" dirty="0"/>
              <a:t> </a:t>
            </a:r>
            <a:r>
              <a:rPr lang="en-US" altLang="zh-CN" b="1" dirty="0"/>
              <a:t>aka</a:t>
            </a:r>
            <a:r>
              <a:rPr lang="zh-CN" altLang="en-US" b="1" dirty="0"/>
              <a:t> </a:t>
            </a:r>
            <a:r>
              <a:rPr lang="en-US" altLang="zh-CN" b="1" dirty="0"/>
              <a:t>as</a:t>
            </a:r>
            <a:r>
              <a:rPr lang="zh-CN" altLang="en-US" b="1" dirty="0"/>
              <a:t> </a:t>
            </a:r>
            <a:r>
              <a:rPr lang="en-US" altLang="zh-CN" b="1" dirty="0"/>
              <a:t>Q.</a:t>
            </a:r>
          </a:p>
          <a:p>
            <a:endParaRPr lang="en-US" altLang="zh-CN" b="1" dirty="0"/>
          </a:p>
          <a:p>
            <a:endParaRPr kumimoji="1" lang="zh-CN" altLang="en-US" dirty="0"/>
          </a:p>
        </p:txBody>
      </p:sp>
    </p:spTree>
    <p:extLst>
      <p:ext uri="{BB962C8B-B14F-4D97-AF65-F5344CB8AC3E}">
        <p14:creationId xmlns:p14="http://schemas.microsoft.com/office/powerpoint/2010/main" val="145999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9870B-E919-C34D-BC95-6A0F1AC8D132}"/>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is</a:t>
            </a:r>
            <a:r>
              <a:rPr kumimoji="1" lang="zh-CN" altLang="en-US" dirty="0"/>
              <a:t> </a:t>
            </a:r>
            <a:r>
              <a:rPr kumimoji="1" lang="en-US" altLang="zh-CN" dirty="0"/>
              <a:t>ZQ</a:t>
            </a:r>
            <a:r>
              <a:rPr kumimoji="1" lang="zh-CN" altLang="en-US" dirty="0"/>
              <a:t> </a:t>
            </a:r>
            <a:r>
              <a:rPr kumimoji="1" lang="en-US" altLang="zh-CN" dirty="0"/>
              <a:t>resister</a:t>
            </a:r>
            <a:r>
              <a:rPr kumimoji="1" lang="zh-CN" altLang="en-US" dirty="0"/>
              <a:t> </a:t>
            </a:r>
            <a:r>
              <a:rPr kumimoji="1" lang="en-US" altLang="zh-CN" dirty="0"/>
              <a:t>240</a:t>
            </a:r>
            <a:r>
              <a:rPr kumimoji="1" lang="zh-CN" altLang="en-US" dirty="0"/>
              <a:t> </a:t>
            </a:r>
            <a:r>
              <a:rPr kumimoji="1" lang="en-US" altLang="zh-CN" dirty="0"/>
              <a:t>ohm?</a:t>
            </a:r>
            <a:endParaRPr kumimoji="1" lang="zh-CN" altLang="en-US" dirty="0"/>
          </a:p>
        </p:txBody>
      </p:sp>
      <p:sp>
        <p:nvSpPr>
          <p:cNvPr id="3" name="内容占位符 2">
            <a:extLst>
              <a:ext uri="{FF2B5EF4-FFF2-40B4-BE49-F238E27FC236}">
                <a16:creationId xmlns:a16="http://schemas.microsoft.com/office/drawing/2014/main" id="{03381A0B-5FE8-5843-A53D-71C308D26DD9}"/>
              </a:ext>
            </a:extLst>
          </p:cNvPr>
          <p:cNvSpPr>
            <a:spLocks noGrp="1"/>
          </p:cNvSpPr>
          <p:nvPr>
            <p:ph idx="1"/>
          </p:nvPr>
        </p:nvSpPr>
        <p:spPr/>
        <p:txBody>
          <a:bodyPr/>
          <a:lstStyle/>
          <a:p>
            <a:r>
              <a:rPr kumimoji="1" lang="en-US" altLang="zh-CN" dirty="0"/>
              <a:t>For</a:t>
            </a:r>
            <a:r>
              <a:rPr kumimoji="1" lang="zh-CN" altLang="en-US" dirty="0"/>
              <a:t> </a:t>
            </a:r>
            <a:r>
              <a:rPr kumimoji="1" lang="en-US" altLang="zh-CN" dirty="0"/>
              <a:t>easy</a:t>
            </a:r>
            <a:r>
              <a:rPr kumimoji="1" lang="zh-CN" altLang="en-US" dirty="0"/>
              <a:t> </a:t>
            </a:r>
            <a:r>
              <a:rPr kumimoji="1" lang="en-US" altLang="zh-CN" dirty="0"/>
              <a:t>to</a:t>
            </a:r>
            <a:r>
              <a:rPr kumimoji="1" lang="zh-CN" altLang="en-US" dirty="0"/>
              <a:t> </a:t>
            </a:r>
            <a:r>
              <a:rPr kumimoji="1" lang="en-US" altLang="zh-CN" dirty="0"/>
              <a:t>set</a:t>
            </a:r>
            <a:r>
              <a:rPr kumimoji="1" lang="zh-CN" altLang="en-US" dirty="0"/>
              <a:t> </a:t>
            </a:r>
            <a:r>
              <a:rPr kumimoji="1" lang="en-US" altLang="zh-CN" dirty="0"/>
              <a:t>to</a:t>
            </a:r>
            <a:r>
              <a:rPr kumimoji="1" lang="zh-CN" altLang="en-US" dirty="0"/>
              <a:t> </a:t>
            </a:r>
            <a:r>
              <a:rPr kumimoji="1" lang="en-US" altLang="zh-CN" dirty="0"/>
              <a:t>34,</a:t>
            </a:r>
            <a:r>
              <a:rPr kumimoji="1" lang="zh-CN" altLang="en-US" dirty="0"/>
              <a:t> </a:t>
            </a:r>
            <a:r>
              <a:rPr kumimoji="1" lang="en-US" altLang="zh-CN" dirty="0"/>
              <a:t>40,</a:t>
            </a:r>
            <a:r>
              <a:rPr kumimoji="1" lang="zh-CN" altLang="en-US" dirty="0"/>
              <a:t> </a:t>
            </a:r>
            <a:r>
              <a:rPr kumimoji="1" lang="en-US" altLang="zh-CN" dirty="0"/>
              <a:t>60ohm...</a:t>
            </a:r>
            <a:endParaRPr kumimoji="1" lang="zh-CN" altLang="en-US" dirty="0"/>
          </a:p>
        </p:txBody>
      </p:sp>
    </p:spTree>
    <p:extLst>
      <p:ext uri="{BB962C8B-B14F-4D97-AF65-F5344CB8AC3E}">
        <p14:creationId xmlns:p14="http://schemas.microsoft.com/office/powerpoint/2010/main" val="293367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31071-A2D5-C342-9DF8-D50F098A9282}"/>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Channel</a:t>
            </a:r>
            <a:endParaRPr kumimoji="1" lang="zh-CN" altLang="en-US" dirty="0"/>
          </a:p>
        </p:txBody>
      </p:sp>
      <p:sp>
        <p:nvSpPr>
          <p:cNvPr id="3" name="内容占位符 2">
            <a:extLst>
              <a:ext uri="{FF2B5EF4-FFF2-40B4-BE49-F238E27FC236}">
                <a16:creationId xmlns:a16="http://schemas.microsoft.com/office/drawing/2014/main" id="{5630B37F-E422-3B48-97B2-77E1D03593CF}"/>
              </a:ext>
            </a:extLst>
          </p:cNvPr>
          <p:cNvSpPr>
            <a:spLocks noGrp="1"/>
          </p:cNvSpPr>
          <p:nvPr>
            <p:ph idx="1"/>
          </p:nvPr>
        </p:nvSpPr>
        <p:spPr/>
        <p:txBody>
          <a:bodyPr/>
          <a:lstStyle/>
          <a:p>
            <a:r>
              <a:rPr kumimoji="1" lang="en-US" altLang="zh-CN" dirty="0"/>
              <a:t>Multi</a:t>
            </a:r>
            <a:r>
              <a:rPr kumimoji="1" lang="zh-CN" altLang="en-US" dirty="0"/>
              <a:t> </a:t>
            </a:r>
            <a:r>
              <a:rPr kumimoji="1" lang="en-US" altLang="zh-CN" dirty="0"/>
              <a:t>channel</a:t>
            </a:r>
            <a:r>
              <a:rPr kumimoji="1" lang="zh-CN" altLang="en-US" dirty="0"/>
              <a:t> </a:t>
            </a:r>
            <a:r>
              <a:rPr kumimoji="1" lang="en-US" altLang="zh-CN" dirty="0"/>
              <a:t>can</a:t>
            </a:r>
            <a:r>
              <a:rPr kumimoji="1" lang="zh-CN" altLang="en-US" dirty="0"/>
              <a:t> </a:t>
            </a:r>
            <a:r>
              <a:rPr kumimoji="1" lang="en-US" altLang="zh-CN" dirty="0"/>
              <a:t>improve</a:t>
            </a:r>
            <a:r>
              <a:rPr kumimoji="1" lang="zh-CN" altLang="en-US" dirty="0"/>
              <a:t> </a:t>
            </a:r>
            <a:r>
              <a:rPr kumimoji="1" lang="en-US" altLang="zh-CN" dirty="0"/>
              <a:t>bandwidth</a:t>
            </a:r>
            <a:r>
              <a:rPr kumimoji="1" lang="zh-CN" altLang="en-US" dirty="0"/>
              <a:t> </a:t>
            </a:r>
            <a:r>
              <a:rPr kumimoji="1" lang="en-US" altLang="zh-CN" dirty="0"/>
              <a:t>because</a:t>
            </a:r>
            <a:r>
              <a:rPr kumimoji="1" lang="zh-CN" altLang="en-US" dirty="0"/>
              <a:t> </a:t>
            </a:r>
            <a:r>
              <a:rPr kumimoji="1" lang="en-US" altLang="zh-CN" dirty="0"/>
              <a:t>multi</a:t>
            </a:r>
            <a:r>
              <a:rPr kumimoji="1" lang="zh-CN" altLang="en-US" dirty="0"/>
              <a:t> </a:t>
            </a:r>
            <a:r>
              <a:rPr kumimoji="1" lang="en-US" altLang="zh-CN" dirty="0"/>
              <a:t>data</a:t>
            </a:r>
            <a:r>
              <a:rPr kumimoji="1" lang="zh-CN" altLang="en-US" dirty="0"/>
              <a:t> </a:t>
            </a:r>
            <a:r>
              <a:rPr kumimoji="1" lang="en-US" altLang="zh-CN" dirty="0"/>
              <a:t>transfer</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time.</a:t>
            </a:r>
          </a:p>
          <a:p>
            <a:r>
              <a:rPr kumimoji="1" lang="en-US" altLang="zh-CN" dirty="0"/>
              <a:t>Multi</a:t>
            </a:r>
            <a:r>
              <a:rPr kumimoji="1" lang="zh-CN" altLang="en-US" dirty="0"/>
              <a:t> </a:t>
            </a:r>
            <a:r>
              <a:rPr kumimoji="1" lang="en-US" altLang="zh-CN" dirty="0"/>
              <a:t>channel</a:t>
            </a:r>
            <a:r>
              <a:rPr kumimoji="1" lang="zh-CN" altLang="en-US" dirty="0"/>
              <a:t> </a:t>
            </a:r>
            <a:r>
              <a:rPr kumimoji="1" lang="en-US" altLang="zh-CN" dirty="0"/>
              <a:t>means</a:t>
            </a:r>
            <a:r>
              <a:rPr kumimoji="1" lang="zh-CN" altLang="en-US" dirty="0"/>
              <a:t> </a:t>
            </a:r>
            <a:r>
              <a:rPr kumimoji="1" lang="en-US" altLang="zh-CN" dirty="0"/>
              <a:t>multi</a:t>
            </a:r>
            <a:r>
              <a:rPr kumimoji="1" lang="zh-CN" altLang="en-US" dirty="0"/>
              <a:t> </a:t>
            </a:r>
            <a:r>
              <a:rPr kumimoji="1" lang="en-US" altLang="zh-CN" dirty="0"/>
              <a:t>controller,</a:t>
            </a:r>
            <a:r>
              <a:rPr kumimoji="1" lang="zh-CN" altLang="en-US" dirty="0"/>
              <a:t> </a:t>
            </a:r>
            <a:r>
              <a:rPr kumimoji="1" lang="en-US" altLang="zh-CN" dirty="0"/>
              <a:t>every</a:t>
            </a:r>
            <a:r>
              <a:rPr kumimoji="1" lang="zh-CN" altLang="en-US" dirty="0"/>
              <a:t> </a:t>
            </a:r>
            <a:r>
              <a:rPr kumimoji="1" lang="en-US" altLang="zh-CN" dirty="0"/>
              <a:t>controller</a:t>
            </a:r>
            <a:r>
              <a:rPr kumimoji="1" lang="zh-CN" altLang="en-US" dirty="0"/>
              <a:t> </a:t>
            </a:r>
            <a:r>
              <a:rPr kumimoji="1" lang="en-US" altLang="zh-CN" dirty="0"/>
              <a:t>can</a:t>
            </a:r>
            <a:r>
              <a:rPr kumimoji="1" lang="zh-CN" altLang="en-US" dirty="0"/>
              <a:t> </a:t>
            </a:r>
            <a:r>
              <a:rPr kumimoji="1" lang="en-US" altLang="zh-CN" dirty="0"/>
              <a:t>work</a:t>
            </a:r>
            <a:r>
              <a:rPr kumimoji="1" lang="zh-CN" altLang="en-US" dirty="0"/>
              <a:t> </a:t>
            </a:r>
            <a:r>
              <a:rPr kumimoji="1" lang="en-US" altLang="zh-CN" dirty="0"/>
              <a:t>independently</a:t>
            </a:r>
            <a:r>
              <a:rPr kumimoji="1" lang="zh-CN" altLang="en-US" dirty="0"/>
              <a:t> </a:t>
            </a:r>
            <a:r>
              <a:rPr kumimoji="1" lang="en-US" altLang="zh-CN" dirty="0"/>
              <a:t>of</a:t>
            </a:r>
            <a:r>
              <a:rPr kumimoji="1" lang="zh-CN" altLang="en-US" dirty="0"/>
              <a:t> </a:t>
            </a:r>
            <a:r>
              <a:rPr kumimoji="1" lang="en-US" altLang="zh-CN" dirty="0"/>
              <a:t>each</a:t>
            </a:r>
            <a:r>
              <a:rPr kumimoji="1" lang="zh-CN" altLang="en-US" dirty="0"/>
              <a:t> </a:t>
            </a:r>
            <a:r>
              <a:rPr kumimoji="1" lang="en-US" altLang="zh-CN" dirty="0"/>
              <a:t>other.</a:t>
            </a:r>
          </a:p>
        </p:txBody>
      </p:sp>
      <p:pic>
        <p:nvPicPr>
          <p:cNvPr id="4" name="图片 3">
            <a:extLst>
              <a:ext uri="{FF2B5EF4-FFF2-40B4-BE49-F238E27FC236}">
                <a16:creationId xmlns:a16="http://schemas.microsoft.com/office/drawing/2014/main" id="{2E93C5D9-A145-ED4E-8759-2E88FBF9056C}"/>
              </a:ext>
            </a:extLst>
          </p:cNvPr>
          <p:cNvPicPr>
            <a:picLocks noChangeAspect="1"/>
          </p:cNvPicPr>
          <p:nvPr/>
        </p:nvPicPr>
        <p:blipFill>
          <a:blip r:embed="rId2"/>
          <a:stretch>
            <a:fillRect/>
          </a:stretch>
        </p:blipFill>
        <p:spPr>
          <a:xfrm>
            <a:off x="4074458" y="3429000"/>
            <a:ext cx="5795684" cy="2519190"/>
          </a:xfrm>
          <a:prstGeom prst="rect">
            <a:avLst/>
          </a:prstGeom>
        </p:spPr>
      </p:pic>
    </p:spTree>
    <p:extLst>
      <p:ext uri="{BB962C8B-B14F-4D97-AF65-F5344CB8AC3E}">
        <p14:creationId xmlns:p14="http://schemas.microsoft.com/office/powerpoint/2010/main" val="1675230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77224A-B863-2C4E-A87C-DF35F6900129}"/>
              </a:ext>
            </a:extLst>
          </p:cNvPr>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Rank</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a:extLst>
              <a:ext uri="{FF2B5EF4-FFF2-40B4-BE49-F238E27FC236}">
                <a16:creationId xmlns:a16="http://schemas.microsoft.com/office/drawing/2014/main" id="{CAFF994B-B7E8-274E-BBDB-65CD19CDEBEB}"/>
              </a:ext>
            </a:extLst>
          </p:cNvPr>
          <p:cNvSpPr>
            <a:spLocks noGrp="1"/>
          </p:cNvSpPr>
          <p:nvPr>
            <p:ph idx="1"/>
          </p:nvPr>
        </p:nvSpPr>
        <p:spPr/>
        <p:txBody>
          <a:bodyPr/>
          <a:lstStyle/>
          <a:p>
            <a:r>
              <a:rPr lang="en-US" altLang="zh-CN" dirty="0"/>
              <a:t>The term </a:t>
            </a:r>
            <a:r>
              <a:rPr lang="en-US" altLang="zh-CN" i="1" dirty="0"/>
              <a:t>rank</a:t>
            </a:r>
            <a:r>
              <a:rPr lang="en-US" altLang="zh-CN" dirty="0"/>
              <a:t> was created and defined by </a:t>
            </a:r>
            <a:r>
              <a:rPr lang="en-US" altLang="zh-CN" dirty="0">
                <a:hlinkClick r:id="rId2" tooltip="JEDEC"/>
              </a:rPr>
              <a:t>JEDEC</a:t>
            </a:r>
            <a:r>
              <a:rPr lang="en-US" altLang="zh-CN" dirty="0"/>
              <a:t>, the memory industry standards group,</a:t>
            </a:r>
            <a:r>
              <a:rPr lang="zh-CN" altLang="en-US" dirty="0"/>
              <a:t> </a:t>
            </a:r>
            <a:r>
              <a:rPr lang="en-US" altLang="zh-CN" dirty="0"/>
              <a:t>to distinguish between the number of memory banks on a module.</a:t>
            </a:r>
          </a:p>
          <a:p>
            <a:r>
              <a:rPr lang="en-US" altLang="zh-CN" dirty="0"/>
              <a:t>Rank:</a:t>
            </a:r>
            <a:r>
              <a:rPr lang="zh-CN" altLang="en-US" dirty="0"/>
              <a:t> </a:t>
            </a:r>
            <a:r>
              <a:rPr lang="en-US" altLang="zh-CN" dirty="0"/>
              <a:t>(</a:t>
            </a:r>
            <a:r>
              <a:rPr lang="zh-CN" altLang="en-US" dirty="0"/>
              <a:t>中文</a:t>
            </a:r>
            <a:r>
              <a:rPr lang="en-US" altLang="zh-CN" dirty="0"/>
              <a:t>)</a:t>
            </a:r>
            <a:r>
              <a:rPr lang="zh-CN" altLang="en-US" dirty="0"/>
              <a:t> 把</a:t>
            </a:r>
            <a:r>
              <a:rPr lang="en-US" altLang="zh-CN" dirty="0"/>
              <a:t>…</a:t>
            </a:r>
            <a:r>
              <a:rPr lang="zh-CN" altLang="en-US" dirty="0"/>
              <a:t>分等级</a:t>
            </a:r>
            <a:r>
              <a:rPr lang="en-US" altLang="zh-CN" dirty="0"/>
              <a:t>; </a:t>
            </a:r>
            <a:r>
              <a:rPr lang="zh-CN" altLang="en-US" dirty="0"/>
              <a:t>属于某等级</a:t>
            </a:r>
            <a:r>
              <a:rPr lang="en-US" altLang="zh-CN" dirty="0"/>
              <a:t>; </a:t>
            </a:r>
            <a:r>
              <a:rPr lang="zh-CN" altLang="en-US" dirty="0"/>
              <a:t>排列</a:t>
            </a:r>
            <a:r>
              <a:rPr lang="en-US" altLang="zh-CN" dirty="0"/>
              <a:t>; </a:t>
            </a:r>
            <a:r>
              <a:rPr lang="zh-CN" altLang="en-US" dirty="0"/>
              <a:t>使排成行</a:t>
            </a:r>
            <a:r>
              <a:rPr lang="en-US" altLang="zh-CN" dirty="0"/>
              <a:t>.</a:t>
            </a:r>
            <a:br>
              <a:rPr lang="zh-CN" altLang="en-US" dirty="0"/>
            </a:br>
            <a:endParaRPr lang="en-US" altLang="zh-CN" dirty="0"/>
          </a:p>
          <a:p>
            <a:endParaRPr kumimoji="1" lang="zh-CN" altLang="en-US" dirty="0"/>
          </a:p>
        </p:txBody>
      </p:sp>
    </p:spTree>
    <p:extLst>
      <p:ext uri="{BB962C8B-B14F-4D97-AF65-F5344CB8AC3E}">
        <p14:creationId xmlns:p14="http://schemas.microsoft.com/office/powerpoint/2010/main" val="23563029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B0A8D-A9A5-DB41-98BF-329FCA57E4C9}"/>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Rank</a:t>
            </a:r>
            <a:endParaRPr kumimoji="1" lang="zh-CN" altLang="en-US" dirty="0"/>
          </a:p>
        </p:txBody>
      </p:sp>
      <p:sp>
        <p:nvSpPr>
          <p:cNvPr id="3" name="内容占位符 2">
            <a:extLst>
              <a:ext uri="{FF2B5EF4-FFF2-40B4-BE49-F238E27FC236}">
                <a16:creationId xmlns:a16="http://schemas.microsoft.com/office/drawing/2014/main" id="{BF982F79-E46C-8B44-8A9E-CC2BDF7C4995}"/>
              </a:ext>
            </a:extLst>
          </p:cNvPr>
          <p:cNvSpPr>
            <a:spLocks noGrp="1"/>
          </p:cNvSpPr>
          <p:nvPr>
            <p:ph idx="1"/>
          </p:nvPr>
        </p:nvSpPr>
        <p:spPr/>
        <p:txBody>
          <a:bodyPr/>
          <a:lstStyle/>
          <a:p>
            <a:r>
              <a:rPr lang="en-US" altLang="zh-CN" dirty="0"/>
              <a:t>Increasing the number of ranks is mainly intended to increase the memory density per channel. Too many ranks in the channel can cause excessive loading and decrease the speed of the channel. Also some </a:t>
            </a:r>
            <a:r>
              <a:rPr lang="en-US" altLang="zh-CN" dirty="0">
                <a:hlinkClick r:id="rId2" tooltip="Memory controller"/>
              </a:rPr>
              <a:t>memory controllers</a:t>
            </a:r>
            <a:r>
              <a:rPr lang="en-US" altLang="zh-CN" dirty="0"/>
              <a:t> have a maximum supported number of ranks.  </a:t>
            </a:r>
            <a:endParaRPr kumimoji="1" lang="zh-CN" altLang="en-US" dirty="0"/>
          </a:p>
        </p:txBody>
      </p:sp>
    </p:spTree>
    <p:extLst>
      <p:ext uri="{BB962C8B-B14F-4D97-AF65-F5344CB8AC3E}">
        <p14:creationId xmlns:p14="http://schemas.microsoft.com/office/powerpoint/2010/main" val="2786676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A432C-9929-1849-9DF6-EB6120252283}"/>
              </a:ext>
            </a:extLst>
          </p:cNvPr>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Bank</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a:extLst>
              <a:ext uri="{FF2B5EF4-FFF2-40B4-BE49-F238E27FC236}">
                <a16:creationId xmlns:a16="http://schemas.microsoft.com/office/drawing/2014/main" id="{D0E47A68-2CF2-3348-ADBA-FFB3D62B1D09}"/>
              </a:ext>
            </a:extLst>
          </p:cNvPr>
          <p:cNvSpPr>
            <a:spLocks noGrp="1"/>
          </p:cNvSpPr>
          <p:nvPr>
            <p:ph idx="1"/>
          </p:nvPr>
        </p:nvSpPr>
        <p:spPr/>
        <p:txBody>
          <a:bodyPr/>
          <a:lstStyle/>
          <a:p>
            <a:r>
              <a:rPr lang="en-US" altLang="zh-CN" dirty="0"/>
              <a:t>Multiple banks are provided so we can be simultaneously working on different requests.</a:t>
            </a:r>
          </a:p>
          <a:p>
            <a:r>
              <a:rPr lang="en-US" altLang="zh-CN" dirty="0"/>
              <a:t>Bank:</a:t>
            </a:r>
            <a:r>
              <a:rPr lang="zh-CN" altLang="en-US" dirty="0"/>
              <a:t> </a:t>
            </a:r>
            <a:r>
              <a:rPr lang="en-US" altLang="zh-CN" dirty="0"/>
              <a:t>(</a:t>
            </a:r>
            <a:r>
              <a:rPr lang="zh-CN" altLang="en-US" dirty="0"/>
              <a:t>中文</a:t>
            </a:r>
            <a:r>
              <a:rPr lang="en-US" altLang="zh-CN" dirty="0"/>
              <a:t>)</a:t>
            </a:r>
            <a:r>
              <a:rPr lang="zh-CN" altLang="en-US" dirty="0"/>
              <a:t>银行</a:t>
            </a:r>
            <a:r>
              <a:rPr lang="en-US" altLang="zh-CN" dirty="0"/>
              <a:t>; (</a:t>
            </a:r>
            <a:r>
              <a:rPr lang="zh-CN" altLang="en-US" dirty="0"/>
              <a:t>尤指赌博中的</a:t>
            </a:r>
            <a:r>
              <a:rPr lang="en-US" altLang="zh-CN" dirty="0"/>
              <a:t>) </a:t>
            </a:r>
            <a:r>
              <a:rPr lang="zh-CN" altLang="en-US" dirty="0"/>
              <a:t>筹码</a:t>
            </a:r>
            <a:r>
              <a:rPr lang="en-US" altLang="zh-CN" dirty="0"/>
              <a:t>; </a:t>
            </a:r>
            <a:r>
              <a:rPr lang="zh-CN" altLang="en-US" dirty="0"/>
              <a:t>赌本</a:t>
            </a:r>
            <a:r>
              <a:rPr lang="en-US" altLang="zh-CN" dirty="0"/>
              <a:t>; </a:t>
            </a:r>
            <a:r>
              <a:rPr lang="zh-CN" altLang="en-US" dirty="0"/>
              <a:t>库存</a:t>
            </a:r>
            <a:r>
              <a:rPr lang="en-US" altLang="zh-CN" dirty="0"/>
              <a:t>; </a:t>
            </a:r>
            <a:r>
              <a:rPr lang="zh-CN" altLang="en-US" dirty="0"/>
              <a:t>库</a:t>
            </a:r>
            <a:r>
              <a:rPr lang="en-US" altLang="zh-CN" dirty="0"/>
              <a:t>.</a:t>
            </a:r>
          </a:p>
        </p:txBody>
      </p:sp>
    </p:spTree>
    <p:extLst>
      <p:ext uri="{BB962C8B-B14F-4D97-AF65-F5344CB8AC3E}">
        <p14:creationId xmlns:p14="http://schemas.microsoft.com/office/powerpoint/2010/main" val="1235925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DRAM</a:t>
            </a:r>
            <a:r>
              <a:rPr lang="zh-CN" altLang="en-US" dirty="0"/>
              <a:t> </a:t>
            </a:r>
            <a:r>
              <a:rPr lang="en-US" altLang="zh-CN" dirty="0"/>
              <a:t>not</a:t>
            </a:r>
            <a:r>
              <a:rPr lang="zh-CN" altLang="en-US" dirty="0"/>
              <a:t> </a:t>
            </a:r>
            <a:r>
              <a:rPr lang="en-US" altLang="zh-CN" dirty="0"/>
              <a:t>use</a:t>
            </a:r>
            <a:r>
              <a:rPr lang="zh-CN" altLang="en-US" dirty="0"/>
              <a:t> </a:t>
            </a:r>
            <a:r>
              <a:rPr lang="en-US" altLang="zh-CN" dirty="0"/>
              <a:t>TDR/QDR?</a:t>
            </a:r>
            <a:endParaRPr kumimoji="1" lang="zh-CN" altLang="en-US" dirty="0"/>
          </a:p>
        </p:txBody>
      </p:sp>
      <p:sp>
        <p:nvSpPr>
          <p:cNvPr id="3" name="内容占位符 2"/>
          <p:cNvSpPr>
            <a:spLocks noGrp="1"/>
          </p:cNvSpPr>
          <p:nvPr>
            <p:ph idx="1"/>
          </p:nvPr>
        </p:nvSpPr>
        <p:spPr/>
        <p:txBody>
          <a:bodyPr/>
          <a:lstStyle/>
          <a:p>
            <a:r>
              <a:rPr lang="en-US" altLang="zh-CN" dirty="0"/>
              <a:t>T</a:t>
            </a:r>
            <a:r>
              <a:rPr lang="zh-CN" altLang="zh-CN" dirty="0"/>
              <a:t>riple or quadruple transfer points in a single sine wave would be possible but would require a lot more work to determine the correct timing as data would need to transfer the next bit of data not on just an easy to determine peak. its just not simple/reliable so they don't do it(remember the receiving devices decoder has to match the same timing of the sending device or it could possible read the data to late/early).</a:t>
            </a:r>
          </a:p>
          <a:p>
            <a:endParaRPr kumimoji="1"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A9BA0-BD9F-C84F-A428-686F3ED34455}"/>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8</a:t>
            </a:r>
            <a:r>
              <a:rPr kumimoji="1" lang="zh-CN" altLang="en-US" dirty="0"/>
              <a:t> </a:t>
            </a:r>
            <a:r>
              <a:rPr kumimoji="1" lang="en-US" altLang="zh-CN" dirty="0"/>
              <a:t>banks</a:t>
            </a:r>
            <a:r>
              <a:rPr kumimoji="1" lang="zh-CN" altLang="en-US" dirty="0"/>
              <a:t> </a:t>
            </a:r>
            <a:r>
              <a:rPr kumimoji="1" lang="en-US" altLang="zh-CN" dirty="0"/>
              <a:t>occurs</a:t>
            </a:r>
            <a:r>
              <a:rPr kumimoji="1" lang="zh-CN" altLang="en-US" dirty="0"/>
              <a:t> </a:t>
            </a:r>
            <a:r>
              <a:rPr kumimoji="1" lang="en-US" altLang="zh-CN" dirty="0"/>
              <a:t>in</a:t>
            </a:r>
            <a:r>
              <a:rPr kumimoji="1" lang="zh-CN" altLang="en-US" dirty="0"/>
              <a:t> </a:t>
            </a:r>
            <a:r>
              <a:rPr kumimoji="1" lang="en-US" altLang="zh-CN" dirty="0"/>
              <a:t>LP3/LP4?</a:t>
            </a:r>
            <a:endParaRPr kumimoji="1" lang="zh-CN" altLang="en-US" dirty="0"/>
          </a:p>
        </p:txBody>
      </p:sp>
      <p:sp>
        <p:nvSpPr>
          <p:cNvPr id="3" name="内容占位符 2">
            <a:extLst>
              <a:ext uri="{FF2B5EF4-FFF2-40B4-BE49-F238E27FC236}">
                <a16:creationId xmlns:a16="http://schemas.microsoft.com/office/drawing/2014/main" id="{F084F2F4-DE45-D447-9BF4-8975FBA66C08}"/>
              </a:ext>
            </a:extLst>
          </p:cNvPr>
          <p:cNvSpPr>
            <a:spLocks noGrp="1"/>
          </p:cNvSpPr>
          <p:nvPr>
            <p:ph idx="1"/>
          </p:nvPr>
        </p:nvSpPr>
        <p:spPr/>
        <p:txBody>
          <a:bodyPr/>
          <a:lstStyle/>
          <a:p>
            <a:r>
              <a:rPr kumimoji="1" lang="en-US" altLang="zh-CN" dirty="0"/>
              <a:t>2</a:t>
            </a:r>
            <a:r>
              <a:rPr kumimoji="1" lang="zh-CN" altLang="en-US" dirty="0"/>
              <a:t> </a:t>
            </a:r>
            <a:r>
              <a:rPr kumimoji="1" lang="en-US" altLang="zh-CN" dirty="0"/>
              <a:t>banks</a:t>
            </a:r>
            <a:r>
              <a:rPr kumimoji="1" lang="zh-CN" altLang="en-US" dirty="0"/>
              <a:t> </a:t>
            </a:r>
            <a:r>
              <a:rPr kumimoji="1" lang="en-US" altLang="zh-CN" dirty="0"/>
              <a:t>or</a:t>
            </a:r>
            <a:r>
              <a:rPr kumimoji="1" lang="zh-CN" altLang="en-US" dirty="0"/>
              <a:t> </a:t>
            </a:r>
            <a:r>
              <a:rPr kumimoji="1" lang="en-US" altLang="zh-CN" dirty="0"/>
              <a:t>4</a:t>
            </a:r>
            <a:r>
              <a:rPr kumimoji="1" lang="zh-CN" altLang="en-US" dirty="0"/>
              <a:t> </a:t>
            </a:r>
            <a:r>
              <a:rPr kumimoji="1" lang="en-US" altLang="zh-CN" dirty="0"/>
              <a:t>banks</a:t>
            </a:r>
            <a:r>
              <a:rPr kumimoji="1" lang="zh-CN" altLang="en-US" dirty="0"/>
              <a:t> </a:t>
            </a:r>
            <a:r>
              <a:rPr kumimoji="1" lang="en-US" altLang="zh-CN" dirty="0" err="1"/>
              <a:t>exsit</a:t>
            </a:r>
            <a:r>
              <a:rPr kumimoji="1" lang="zh-CN" altLang="en-US" dirty="0"/>
              <a:t> </a:t>
            </a:r>
            <a:r>
              <a:rPr kumimoji="1" lang="en-US" altLang="zh-CN" dirty="0"/>
              <a:t>in</a:t>
            </a:r>
            <a:r>
              <a:rPr kumimoji="1" lang="zh-CN" altLang="en-US" dirty="0"/>
              <a:t> </a:t>
            </a:r>
            <a:r>
              <a:rPr kumimoji="1" lang="en-US" altLang="zh-CN" dirty="0"/>
              <a:t>early</a:t>
            </a:r>
            <a:r>
              <a:rPr kumimoji="1" lang="zh-CN" altLang="en-US" dirty="0"/>
              <a:t> </a:t>
            </a:r>
            <a:r>
              <a:rPr kumimoji="1" lang="en-US" altLang="zh-CN" dirty="0"/>
              <a:t>dram.</a:t>
            </a:r>
          </a:p>
          <a:p>
            <a:r>
              <a:rPr kumimoji="1" lang="en-US" altLang="zh-CN" dirty="0"/>
              <a:t>8</a:t>
            </a:r>
            <a:r>
              <a:rPr kumimoji="1" lang="zh-CN" altLang="en-US" dirty="0"/>
              <a:t> </a:t>
            </a:r>
            <a:r>
              <a:rPr kumimoji="1" lang="en-US" altLang="zh-CN" dirty="0"/>
              <a:t>banks</a:t>
            </a:r>
            <a:r>
              <a:rPr kumimoji="1" lang="zh-CN" altLang="en-US" dirty="0"/>
              <a:t> </a:t>
            </a:r>
            <a:r>
              <a:rPr kumimoji="1" lang="en-US" altLang="zh-CN" dirty="0"/>
              <a:t>seems</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best</a:t>
            </a:r>
            <a:r>
              <a:rPr kumimoji="1" lang="zh-CN" altLang="en-US" dirty="0"/>
              <a:t> </a:t>
            </a:r>
            <a:r>
              <a:rPr kumimoji="1" lang="en-US" altLang="zh-CN" dirty="0"/>
              <a:t>choice.</a:t>
            </a:r>
          </a:p>
          <a:p>
            <a:pPr lvl="1"/>
            <a:r>
              <a:rPr lang="en-US" altLang="zh-CN" dirty="0"/>
              <a:t>For random memory accesses, i.e., to different rows, each bank can only be accessed once per </a:t>
            </a:r>
            <a:r>
              <a:rPr lang="en-US" altLang="zh-CN" dirty="0" err="1"/>
              <a:t>tRC</a:t>
            </a:r>
            <a:r>
              <a:rPr lang="en-US" altLang="zh-CN" dirty="0"/>
              <a:t>. Let us suppose that the data burst interval is 8ns (1000MT/s) and </a:t>
            </a:r>
            <a:r>
              <a:rPr lang="en-US" altLang="zh-CN" dirty="0" err="1"/>
              <a:t>tRC</a:t>
            </a:r>
            <a:r>
              <a:rPr lang="en-US" altLang="zh-CN" dirty="0"/>
              <a:t> is 56ns. Then only one-seventh of the nominal data transfer rate can be sustained by one bank.</a:t>
            </a:r>
            <a:endParaRPr kumimoji="1" lang="zh-CN" altLang="en-US" dirty="0"/>
          </a:p>
        </p:txBody>
      </p:sp>
    </p:spTree>
    <p:extLst>
      <p:ext uri="{BB962C8B-B14F-4D97-AF65-F5344CB8AC3E}">
        <p14:creationId xmlns:p14="http://schemas.microsoft.com/office/powerpoint/2010/main" val="462846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Sense Amplifier/Row</a:t>
            </a:r>
            <a:r>
              <a:rPr kumimoji="1" lang="zh-CN" altLang="en-US" dirty="0"/>
              <a:t> </a:t>
            </a:r>
            <a:r>
              <a:rPr kumimoji="1" lang="en-US" altLang="zh-CN" dirty="0"/>
              <a:t>buffer</a:t>
            </a:r>
            <a:endParaRPr kumimoji="1" lang="zh-CN" altLang="en-US" dirty="0"/>
          </a:p>
        </p:txBody>
      </p:sp>
      <p:sp>
        <p:nvSpPr>
          <p:cNvPr id="3" name="内容占位符 2"/>
          <p:cNvSpPr>
            <a:spLocks noGrp="1"/>
          </p:cNvSpPr>
          <p:nvPr>
            <p:ph idx="1"/>
          </p:nvPr>
        </p:nvSpPr>
        <p:spPr/>
        <p:txBody>
          <a:bodyPr/>
          <a:lstStyle/>
          <a:p>
            <a:r>
              <a:rPr kumimoji="1" lang="en-US" altLang="zh-CN" dirty="0"/>
              <a:t>Sense Amplifier’s another name is “Row Buffer”.</a:t>
            </a:r>
          </a:p>
          <a:p>
            <a:r>
              <a:rPr kumimoji="1" lang="en-US" altLang="zh-CN" dirty="0"/>
              <a:t>Why need Sense Amplifier?</a:t>
            </a:r>
          </a:p>
          <a:p>
            <a:pPr lvl="1"/>
            <a:r>
              <a:rPr lang="en-US" altLang="zh-CN" dirty="0"/>
              <a:t>Bit cells of SRAM are made very small to reduce the cost. Thus, turning bit-lines to logic 0 or 1 using small cells require much longer time.</a:t>
            </a:r>
          </a:p>
          <a:p>
            <a:pPr lvl="1"/>
            <a:r>
              <a:rPr lang="en-US" altLang="zh-CN" dirty="0"/>
              <a:t>To solve these issues both bit-lines are </a:t>
            </a:r>
            <a:r>
              <a:rPr lang="en-US" altLang="zh-CN" dirty="0" err="1"/>
              <a:t>precharged</a:t>
            </a:r>
            <a:r>
              <a:rPr lang="en-US" altLang="zh-CN" dirty="0"/>
              <a:t> to </a:t>
            </a:r>
            <a:r>
              <a:rPr lang="en-US" altLang="zh-CN" dirty="0" err="1"/>
              <a:t>Vdd</a:t>
            </a:r>
            <a:r>
              <a:rPr lang="en-US" altLang="zh-CN" dirty="0"/>
              <a:t> (logic 1). A single cell is electrically connected to bit-lines for a small time to make a small difference in voltages. Later, the sense amplifier senses that difference and convert that small difference to logic 1 and logic 0.</a:t>
            </a:r>
          </a:p>
          <a:p>
            <a:pPr lvl="1"/>
            <a:r>
              <a:rPr lang="en-US" altLang="zh-CN" dirty="0"/>
              <a:t>1T1C Structure : read from DRAM is destructive, so recover memory info is a must, sense amplifier occurs.</a:t>
            </a:r>
          </a:p>
          <a:p>
            <a:pPr lvl="1"/>
            <a:endParaRPr kumimoji="1"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FD39A-E723-BD4B-A228-19EF82E3B278}"/>
              </a:ext>
            </a:extLst>
          </p:cNvPr>
          <p:cNvSpPr>
            <a:spLocks noGrp="1"/>
          </p:cNvSpPr>
          <p:nvPr>
            <p:ph type="title"/>
          </p:nvPr>
        </p:nvSpPr>
        <p:spPr/>
        <p:txBody>
          <a:bodyPr>
            <a:normAutofit/>
          </a:bodyPr>
          <a:lstStyle/>
          <a:p>
            <a:r>
              <a:rPr lang="en-US" altLang="zh-CN" dirty="0"/>
              <a:t>Row buffers act as a cache within DRAM</a:t>
            </a:r>
            <a:endParaRPr kumimoji="1" lang="zh-CN" altLang="en-US" dirty="0"/>
          </a:p>
        </p:txBody>
      </p:sp>
      <p:sp>
        <p:nvSpPr>
          <p:cNvPr id="3" name="内容占位符 2">
            <a:extLst>
              <a:ext uri="{FF2B5EF4-FFF2-40B4-BE49-F238E27FC236}">
                <a16:creationId xmlns:a16="http://schemas.microsoft.com/office/drawing/2014/main" id="{FF60C9F1-5316-B942-B484-4D00AAB921A1}"/>
              </a:ext>
            </a:extLst>
          </p:cNvPr>
          <p:cNvSpPr>
            <a:spLocks noGrp="1"/>
          </p:cNvSpPr>
          <p:nvPr>
            <p:ph idx="1"/>
          </p:nvPr>
        </p:nvSpPr>
        <p:spPr/>
        <p:txBody>
          <a:bodyPr/>
          <a:lstStyle/>
          <a:p>
            <a:r>
              <a:rPr lang="en-US" altLang="zh-CN" dirty="0"/>
              <a:t>Row buffer hit: only move</a:t>
            </a:r>
            <a:r>
              <a:rPr lang="zh-CN" altLang="en-US" dirty="0"/>
              <a:t> </a:t>
            </a:r>
            <a:r>
              <a:rPr lang="en-US" altLang="zh-CN" dirty="0"/>
              <a:t>data from row buffer to pins.</a:t>
            </a:r>
          </a:p>
          <a:p>
            <a:r>
              <a:rPr lang="en-US" altLang="zh-CN" dirty="0"/>
              <a:t>Empty row buffer access: must first read</a:t>
            </a:r>
            <a:r>
              <a:rPr lang="zh-CN" altLang="en-US" dirty="0"/>
              <a:t> </a:t>
            </a:r>
            <a:r>
              <a:rPr lang="en-US" altLang="zh-CN" dirty="0"/>
              <a:t>arrays, then move data from row buffer to pins.</a:t>
            </a:r>
          </a:p>
          <a:p>
            <a:r>
              <a:rPr lang="en-US" altLang="zh-CN" dirty="0"/>
              <a:t>Row buffer conflict: must first writeback the</a:t>
            </a:r>
            <a:r>
              <a:rPr lang="zh-CN" altLang="en-US" dirty="0"/>
              <a:t> </a:t>
            </a:r>
            <a:r>
              <a:rPr lang="en-US" altLang="zh-CN" dirty="0"/>
              <a:t>existing row, then read new row, then move data to pins.</a:t>
            </a:r>
          </a:p>
          <a:p>
            <a:endParaRPr kumimoji="1" lang="zh-CN" altLang="en-US" dirty="0"/>
          </a:p>
        </p:txBody>
      </p:sp>
    </p:spTree>
    <p:extLst>
      <p:ext uri="{BB962C8B-B14F-4D97-AF65-F5344CB8AC3E}">
        <p14:creationId xmlns:p14="http://schemas.microsoft.com/office/powerpoint/2010/main" val="612303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How to select Page Size?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229638" y="1413166"/>
            <a:ext cx="9732723" cy="510828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7F966-29B2-D54B-8E2A-6B8CAA793FB2}"/>
              </a:ext>
            </a:extLst>
          </p:cNvPr>
          <p:cNvSpPr>
            <a:spLocks noGrp="1"/>
          </p:cNvSpPr>
          <p:nvPr>
            <p:ph type="title"/>
          </p:nvPr>
        </p:nvSpPr>
        <p:spPr>
          <a:xfrm>
            <a:off x="648929" y="629266"/>
            <a:ext cx="3505495" cy="1622321"/>
          </a:xfrm>
        </p:spPr>
        <p:txBody>
          <a:bodyPr>
            <a:normAutofit/>
          </a:bodyPr>
          <a:lstStyle/>
          <a:p>
            <a:r>
              <a:rPr kumimoji="1" lang="en-US" altLang="zh-CN" dirty="0"/>
              <a:t>Prefetch</a:t>
            </a:r>
            <a:endParaRPr kumimoji="1" lang="zh-CN" altLang="en-US" dirty="0"/>
          </a:p>
        </p:txBody>
      </p:sp>
      <p:sp>
        <p:nvSpPr>
          <p:cNvPr id="3" name="内容占位符 2">
            <a:extLst>
              <a:ext uri="{FF2B5EF4-FFF2-40B4-BE49-F238E27FC236}">
                <a16:creationId xmlns:a16="http://schemas.microsoft.com/office/drawing/2014/main" id="{FB11FC25-C89B-C64B-87D5-CB2E60B870EE}"/>
              </a:ext>
            </a:extLst>
          </p:cNvPr>
          <p:cNvSpPr>
            <a:spLocks noGrp="1"/>
          </p:cNvSpPr>
          <p:nvPr>
            <p:ph idx="1"/>
          </p:nvPr>
        </p:nvSpPr>
        <p:spPr>
          <a:xfrm>
            <a:off x="648931" y="2438400"/>
            <a:ext cx="3505494" cy="3785419"/>
          </a:xfrm>
        </p:spPr>
        <p:txBody>
          <a:bodyPr>
            <a:normAutofit/>
          </a:bodyPr>
          <a:lstStyle/>
          <a:p>
            <a:r>
              <a:rPr lang="zh-CN" altLang="zh-CN" sz="2000"/>
              <a:t>Prefetch is the term describing how many words of data are fetched every time a column command is performed with DDR memories.</a:t>
            </a:r>
          </a:p>
          <a:p>
            <a:endParaRPr kumimoji="1" lang="zh-CN" altLang="en-US" sz="200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descr="手机屏幕截图&#10;&#10;描述已自动生成">
            <a:extLst>
              <a:ext uri="{FF2B5EF4-FFF2-40B4-BE49-F238E27FC236}">
                <a16:creationId xmlns:a16="http://schemas.microsoft.com/office/drawing/2014/main" id="{106B2E66-F132-5E40-8160-2CEE2517C93F}"/>
              </a:ext>
            </a:extLst>
          </p:cNvPr>
          <p:cNvPicPr>
            <a:picLocks noChangeAspect="1"/>
          </p:cNvPicPr>
          <p:nvPr/>
        </p:nvPicPr>
        <p:blipFill>
          <a:blip r:embed="rId3"/>
          <a:stretch>
            <a:fillRect/>
          </a:stretch>
        </p:blipFill>
        <p:spPr>
          <a:xfrm>
            <a:off x="5405862" y="1606529"/>
            <a:ext cx="6019331" cy="3641695"/>
          </a:xfrm>
          <a:prstGeom prst="rect">
            <a:avLst/>
          </a:prstGeom>
          <a:effectLst/>
        </p:spPr>
      </p:pic>
    </p:spTree>
    <p:extLst>
      <p:ext uri="{BB962C8B-B14F-4D97-AF65-F5344CB8AC3E}">
        <p14:creationId xmlns:p14="http://schemas.microsoft.com/office/powerpoint/2010/main" val="14616257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3A2D5-62E8-5D40-95EC-7EF5E873D043}"/>
              </a:ext>
            </a:extLst>
          </p:cNvPr>
          <p:cNvSpPr>
            <a:spLocks noGrp="1"/>
          </p:cNvSpPr>
          <p:nvPr>
            <p:ph type="title"/>
          </p:nvPr>
        </p:nvSpPr>
        <p:spPr/>
        <p:txBody>
          <a:bodyPr/>
          <a:lstStyle/>
          <a:p>
            <a:r>
              <a:rPr kumimoji="1" lang="en-US" altLang="zh-CN" dirty="0"/>
              <a:t>2n</a:t>
            </a:r>
            <a:r>
              <a:rPr kumimoji="1" lang="zh-CN" altLang="en-US" dirty="0"/>
              <a:t> </a:t>
            </a:r>
            <a:r>
              <a:rPr kumimoji="1" lang="en-US" altLang="zh-CN" dirty="0"/>
              <a:t>prefetch</a:t>
            </a:r>
            <a:r>
              <a:rPr kumimoji="1" lang="zh-CN" altLang="en-US" dirty="0"/>
              <a:t> </a:t>
            </a:r>
            <a:r>
              <a:rPr kumimoji="1" lang="en-US" altLang="zh-CN" dirty="0"/>
              <a:t>for</a:t>
            </a:r>
            <a:r>
              <a:rPr kumimoji="1" lang="zh-CN" altLang="en-US" dirty="0"/>
              <a:t> </a:t>
            </a:r>
            <a:r>
              <a:rPr kumimoji="1" lang="en-US" altLang="zh-CN" dirty="0"/>
              <a:t>READ</a:t>
            </a:r>
            <a:r>
              <a:rPr kumimoji="1" lang="zh-CN" altLang="en-US" dirty="0"/>
              <a:t> </a:t>
            </a:r>
            <a:r>
              <a:rPr kumimoji="1" lang="en-US" altLang="zh-CN" dirty="0"/>
              <a:t>and</a:t>
            </a:r>
            <a:r>
              <a:rPr kumimoji="1" lang="zh-CN" altLang="en-US" dirty="0"/>
              <a:t> </a:t>
            </a:r>
            <a:r>
              <a:rPr kumimoji="1" lang="en-US" altLang="zh-CN" dirty="0"/>
              <a:t>WRITE</a:t>
            </a:r>
            <a:endParaRPr kumimoji="1" lang="zh-CN" altLang="en-US" dirty="0"/>
          </a:p>
        </p:txBody>
      </p:sp>
      <p:sp>
        <p:nvSpPr>
          <p:cNvPr id="3" name="内容占位符 2">
            <a:extLst>
              <a:ext uri="{FF2B5EF4-FFF2-40B4-BE49-F238E27FC236}">
                <a16:creationId xmlns:a16="http://schemas.microsoft.com/office/drawing/2014/main" id="{9FF041F0-ADC3-E947-B24B-89159CBF1C4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73040FB-679D-9B4B-90AB-2E60E0A074EA}"/>
              </a:ext>
            </a:extLst>
          </p:cNvPr>
          <p:cNvPicPr>
            <a:picLocks noChangeAspect="1"/>
          </p:cNvPicPr>
          <p:nvPr/>
        </p:nvPicPr>
        <p:blipFill>
          <a:blip r:embed="rId2"/>
          <a:stretch>
            <a:fillRect/>
          </a:stretch>
        </p:blipFill>
        <p:spPr>
          <a:xfrm>
            <a:off x="838200" y="2891118"/>
            <a:ext cx="5390224" cy="2736016"/>
          </a:xfrm>
          <a:prstGeom prst="rect">
            <a:avLst/>
          </a:prstGeom>
        </p:spPr>
      </p:pic>
      <p:pic>
        <p:nvPicPr>
          <p:cNvPr id="5" name="图片 4">
            <a:extLst>
              <a:ext uri="{FF2B5EF4-FFF2-40B4-BE49-F238E27FC236}">
                <a16:creationId xmlns:a16="http://schemas.microsoft.com/office/drawing/2014/main" id="{83563994-F8F5-B84A-8559-5EADDE298196}"/>
              </a:ext>
            </a:extLst>
          </p:cNvPr>
          <p:cNvPicPr>
            <a:picLocks noChangeAspect="1"/>
          </p:cNvPicPr>
          <p:nvPr/>
        </p:nvPicPr>
        <p:blipFill>
          <a:blip r:embed="rId3"/>
          <a:stretch>
            <a:fillRect/>
          </a:stretch>
        </p:blipFill>
        <p:spPr>
          <a:xfrm>
            <a:off x="6096000" y="2891118"/>
            <a:ext cx="4592171" cy="3171912"/>
          </a:xfrm>
          <a:prstGeom prst="rect">
            <a:avLst/>
          </a:prstGeom>
        </p:spPr>
      </p:pic>
    </p:spTree>
    <p:extLst>
      <p:ext uri="{BB962C8B-B14F-4D97-AF65-F5344CB8AC3E}">
        <p14:creationId xmlns:p14="http://schemas.microsoft.com/office/powerpoint/2010/main" val="25538638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DD203-2FDC-AD4D-8BCA-85361F60A92E}"/>
              </a:ext>
            </a:extLst>
          </p:cNvPr>
          <p:cNvSpPr>
            <a:spLocks noGrp="1"/>
          </p:cNvSpPr>
          <p:nvPr>
            <p:ph type="title"/>
          </p:nvPr>
        </p:nvSpPr>
        <p:spPr/>
        <p:txBody>
          <a:bodyPr/>
          <a:lstStyle/>
          <a:p>
            <a:r>
              <a:rPr kumimoji="1" lang="en-US" altLang="zh-CN" dirty="0"/>
              <a:t>Burst</a:t>
            </a:r>
            <a:r>
              <a:rPr kumimoji="1" lang="zh-CN" altLang="en-US" dirty="0"/>
              <a:t> </a:t>
            </a:r>
            <a:r>
              <a:rPr kumimoji="1" lang="en-US" altLang="zh-CN" dirty="0"/>
              <a:t>Length</a:t>
            </a:r>
            <a:endParaRPr kumimoji="1" lang="zh-CN" altLang="en-US" dirty="0"/>
          </a:p>
        </p:txBody>
      </p:sp>
      <p:sp>
        <p:nvSpPr>
          <p:cNvPr id="3" name="内容占位符 2">
            <a:extLst>
              <a:ext uri="{FF2B5EF4-FFF2-40B4-BE49-F238E27FC236}">
                <a16:creationId xmlns:a16="http://schemas.microsoft.com/office/drawing/2014/main" id="{2FCFB2E4-D354-D040-9059-AA06FC353F25}"/>
              </a:ext>
            </a:extLst>
          </p:cNvPr>
          <p:cNvSpPr>
            <a:spLocks noGrp="1"/>
          </p:cNvSpPr>
          <p:nvPr>
            <p:ph idx="1"/>
          </p:nvPr>
        </p:nvSpPr>
        <p:spPr/>
        <p:txBody>
          <a:bodyPr/>
          <a:lstStyle/>
          <a:p>
            <a:r>
              <a:rPr kumimoji="1" lang="en-US" altLang="zh-CN" dirty="0"/>
              <a:t>Burst</a:t>
            </a:r>
            <a:r>
              <a:rPr kumimoji="1" lang="zh-CN" altLang="en-US" dirty="0"/>
              <a:t> </a:t>
            </a:r>
            <a:r>
              <a:rPr kumimoji="1" lang="en-US" altLang="zh-CN" dirty="0"/>
              <a:t>Length</a:t>
            </a:r>
            <a:r>
              <a:rPr kumimoji="1" lang="zh-CN" altLang="en-US" dirty="0"/>
              <a:t> </a:t>
            </a:r>
            <a:r>
              <a:rPr kumimoji="1" lang="en-US" altLang="zh-CN" dirty="0"/>
              <a:t>is</a:t>
            </a:r>
            <a:r>
              <a:rPr kumimoji="1" lang="zh-CN" altLang="en-US" dirty="0"/>
              <a:t> </a:t>
            </a:r>
            <a:r>
              <a:rPr kumimoji="1" lang="en-US" altLang="zh-CN" dirty="0"/>
              <a:t>often</a:t>
            </a:r>
            <a:r>
              <a:rPr kumimoji="1" lang="zh-CN" altLang="en-US" dirty="0"/>
              <a:t> </a:t>
            </a:r>
            <a:r>
              <a:rPr kumimoji="1" lang="en-US" altLang="zh-CN" dirty="0"/>
              <a:t>the</a:t>
            </a:r>
            <a:r>
              <a:rPr kumimoji="1" lang="zh-CN" altLang="en-US" dirty="0"/>
              <a:t> </a:t>
            </a:r>
            <a:r>
              <a:rPr kumimoji="1" lang="en-US" altLang="zh-CN" dirty="0"/>
              <a:t>multiple</a:t>
            </a:r>
            <a:r>
              <a:rPr kumimoji="1" lang="zh-CN" altLang="en-US" dirty="0"/>
              <a:t> </a:t>
            </a:r>
            <a:r>
              <a:rPr kumimoji="1" lang="en-US" altLang="zh-CN" dirty="0"/>
              <a:t>of</a:t>
            </a:r>
            <a:r>
              <a:rPr kumimoji="1" lang="zh-CN" altLang="en-US" dirty="0"/>
              <a:t> </a:t>
            </a:r>
            <a:r>
              <a:rPr kumimoji="1" lang="en-US" altLang="zh-CN" dirty="0"/>
              <a:t>prefetch</a:t>
            </a:r>
            <a:r>
              <a:rPr kumimoji="1" lang="zh-CN" altLang="en-US" dirty="0"/>
              <a:t> </a:t>
            </a:r>
            <a:r>
              <a:rPr kumimoji="1" lang="en-US" altLang="zh-CN" dirty="0"/>
              <a:t>size.</a:t>
            </a:r>
          </a:p>
          <a:p>
            <a:r>
              <a:rPr kumimoji="1" lang="en-US" altLang="zh-CN" dirty="0"/>
              <a:t>Burst</a:t>
            </a:r>
            <a:r>
              <a:rPr kumimoji="1" lang="zh-CN" altLang="en-US" dirty="0"/>
              <a:t> </a:t>
            </a:r>
            <a:r>
              <a:rPr kumimoji="1" lang="en-US" altLang="zh-CN" dirty="0"/>
              <a:t>Length</a:t>
            </a:r>
            <a:r>
              <a:rPr kumimoji="1" lang="zh-CN" altLang="en-US" dirty="0"/>
              <a:t> </a:t>
            </a:r>
            <a:r>
              <a:rPr kumimoji="1" lang="en-US" altLang="zh-CN" dirty="0"/>
              <a:t>should</a:t>
            </a:r>
            <a:r>
              <a:rPr kumimoji="1" lang="zh-CN" altLang="en-US" dirty="0"/>
              <a:t> </a:t>
            </a:r>
            <a:r>
              <a:rPr kumimoji="1" lang="en-US" altLang="zh-CN" dirty="0"/>
              <a:t>be</a:t>
            </a:r>
            <a:r>
              <a:rPr kumimoji="1" lang="zh-CN" altLang="en-US" dirty="0"/>
              <a:t> </a:t>
            </a:r>
            <a:r>
              <a:rPr kumimoji="1" lang="en-US" altLang="zh-CN" dirty="0"/>
              <a:t>equal</a:t>
            </a:r>
            <a:r>
              <a:rPr kumimoji="1" lang="zh-CN" altLang="en-US" dirty="0"/>
              <a:t> </a:t>
            </a:r>
            <a:r>
              <a:rPr kumimoji="1" lang="en-US" altLang="zh-CN" dirty="0"/>
              <a:t>or</a:t>
            </a:r>
            <a:r>
              <a:rPr kumimoji="1" lang="zh-CN" altLang="en-US" dirty="0"/>
              <a:t> </a:t>
            </a:r>
            <a:r>
              <a:rPr kumimoji="1" lang="en-US" altLang="zh-CN" dirty="0"/>
              <a:t>fraction</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size</a:t>
            </a:r>
            <a:r>
              <a:rPr kumimoji="1" lang="zh-CN" altLang="en-US" dirty="0"/>
              <a:t> </a:t>
            </a:r>
            <a:r>
              <a:rPr kumimoji="1" lang="en-US" altLang="zh-CN" dirty="0"/>
              <a:t>of</a:t>
            </a:r>
            <a:r>
              <a:rPr kumimoji="1" lang="zh-CN" altLang="en-US" dirty="0"/>
              <a:t> </a:t>
            </a:r>
            <a:r>
              <a:rPr kumimoji="1" lang="en-US" altLang="zh-CN" dirty="0"/>
              <a:t>cache</a:t>
            </a:r>
            <a:r>
              <a:rPr kumimoji="1" lang="zh-CN" altLang="en-US" dirty="0"/>
              <a:t> </a:t>
            </a:r>
            <a:r>
              <a:rPr kumimoji="1" lang="en-US" altLang="zh-CN" dirty="0"/>
              <a:t>line</a:t>
            </a:r>
            <a:r>
              <a:rPr kumimoji="1" lang="zh-CN" altLang="en-US" dirty="0"/>
              <a:t> </a:t>
            </a:r>
            <a:r>
              <a:rPr kumimoji="1" lang="en-US" altLang="zh-CN" dirty="0"/>
              <a:t>for</a:t>
            </a:r>
            <a:r>
              <a:rPr kumimoji="1" lang="zh-CN" altLang="en-US" dirty="0"/>
              <a:t> </a:t>
            </a:r>
            <a:r>
              <a:rPr kumimoji="1" lang="en-US" altLang="zh-CN" dirty="0"/>
              <a:t>better</a:t>
            </a:r>
            <a:r>
              <a:rPr kumimoji="1" lang="zh-CN" altLang="en-US" dirty="0"/>
              <a:t> </a:t>
            </a:r>
            <a:r>
              <a:rPr kumimoji="1" lang="en-US" altLang="zh-CN" dirty="0"/>
              <a:t>performance.</a:t>
            </a:r>
          </a:p>
          <a:p>
            <a:pPr lvl="1"/>
            <a:r>
              <a:rPr kumimoji="1" lang="en-US" altLang="zh-CN" dirty="0"/>
              <a:t>LP4(x16):</a:t>
            </a:r>
            <a:r>
              <a:rPr kumimoji="1" lang="zh-CN" altLang="en-US" dirty="0"/>
              <a:t> </a:t>
            </a:r>
            <a:endParaRPr kumimoji="1" lang="en-US" altLang="zh-CN" dirty="0"/>
          </a:p>
          <a:p>
            <a:pPr lvl="2"/>
            <a:r>
              <a:rPr kumimoji="1" lang="en-US" altLang="zh-CN" dirty="0"/>
              <a:t>Prefetch</a:t>
            </a:r>
            <a:r>
              <a:rPr kumimoji="1" lang="zh-CN" altLang="en-US" dirty="0"/>
              <a:t> </a:t>
            </a:r>
            <a:r>
              <a:rPr kumimoji="1" lang="en-US" altLang="zh-CN" dirty="0"/>
              <a:t>Size:</a:t>
            </a:r>
            <a:r>
              <a:rPr kumimoji="1" lang="zh-CN" altLang="en-US" dirty="0"/>
              <a:t> </a:t>
            </a:r>
            <a:r>
              <a:rPr kumimoji="1" lang="en-US" altLang="zh-CN" dirty="0"/>
              <a:t>		16</a:t>
            </a:r>
          </a:p>
          <a:p>
            <a:pPr lvl="2"/>
            <a:r>
              <a:rPr kumimoji="1" lang="en-US" altLang="zh-CN" dirty="0"/>
              <a:t>Burst</a:t>
            </a:r>
            <a:r>
              <a:rPr kumimoji="1" lang="zh-CN" altLang="en-US" dirty="0"/>
              <a:t> </a:t>
            </a:r>
            <a:r>
              <a:rPr kumimoji="1" lang="en-US" altLang="zh-CN" dirty="0"/>
              <a:t>Length:		16</a:t>
            </a:r>
            <a:r>
              <a:rPr kumimoji="1" lang="zh-CN" altLang="en-US" dirty="0"/>
              <a:t> </a:t>
            </a:r>
            <a:r>
              <a:rPr kumimoji="1" lang="en-US" altLang="zh-CN" dirty="0"/>
              <a:t>or</a:t>
            </a:r>
            <a:r>
              <a:rPr kumimoji="1" lang="zh-CN" altLang="en-US" dirty="0"/>
              <a:t> </a:t>
            </a:r>
            <a:r>
              <a:rPr kumimoji="1" lang="en-US" altLang="zh-CN" dirty="0"/>
              <a:t>32</a:t>
            </a:r>
          </a:p>
          <a:p>
            <a:pPr lvl="2"/>
            <a:r>
              <a:rPr kumimoji="1" lang="en-US" altLang="zh-CN" dirty="0"/>
              <a:t>Cache</a:t>
            </a:r>
            <a:r>
              <a:rPr kumimoji="1" lang="zh-CN" altLang="en-US" dirty="0"/>
              <a:t> </a:t>
            </a:r>
            <a:r>
              <a:rPr kumimoji="1" lang="en-US" altLang="zh-CN" dirty="0"/>
              <a:t>Line(Arm(64)):	32</a:t>
            </a:r>
            <a:r>
              <a:rPr kumimoji="1" lang="zh-CN" altLang="en-US" dirty="0"/>
              <a:t> </a:t>
            </a:r>
            <a:r>
              <a:rPr kumimoji="1" lang="en-US" altLang="zh-CN" dirty="0"/>
              <a:t>or</a:t>
            </a:r>
            <a:r>
              <a:rPr kumimoji="1" lang="zh-CN" altLang="en-US" dirty="0"/>
              <a:t> </a:t>
            </a:r>
            <a:r>
              <a:rPr kumimoji="1" lang="en-US" altLang="zh-CN" dirty="0"/>
              <a:t>64</a:t>
            </a:r>
            <a:r>
              <a:rPr kumimoji="1" lang="zh-CN" altLang="en-US" dirty="0"/>
              <a:t> </a:t>
            </a:r>
            <a:r>
              <a:rPr kumimoji="1" lang="en-US" altLang="zh-CN" dirty="0"/>
              <a:t>Bytes</a:t>
            </a:r>
            <a:endParaRPr kumimoji="1" lang="zh-CN" altLang="en-US" dirty="0"/>
          </a:p>
        </p:txBody>
      </p:sp>
    </p:spTree>
    <p:extLst>
      <p:ext uri="{BB962C8B-B14F-4D97-AF65-F5344CB8AC3E}">
        <p14:creationId xmlns:p14="http://schemas.microsoft.com/office/powerpoint/2010/main" val="579255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Burst</a:t>
            </a:r>
            <a:r>
              <a:rPr kumimoji="1" lang="zh-CN" altLang="en-US" dirty="0"/>
              <a:t> </a:t>
            </a:r>
            <a:r>
              <a:rPr kumimoji="1" lang="en-US" altLang="zh-CN" dirty="0"/>
              <a:t>Interleave</a:t>
            </a:r>
            <a:endParaRPr kumimoji="1" lang="zh-CN" altLang="en-US" dirty="0"/>
          </a:p>
        </p:txBody>
      </p:sp>
      <p:sp>
        <p:nvSpPr>
          <p:cNvPr id="3" name="内容占位符 2"/>
          <p:cNvSpPr>
            <a:spLocks noGrp="1"/>
          </p:cNvSpPr>
          <p:nvPr>
            <p:ph idx="1"/>
          </p:nvPr>
        </p:nvSpPr>
        <p:spPr/>
        <p:txBody>
          <a:bodyPr/>
          <a:lstStyle/>
          <a:p>
            <a:r>
              <a:rPr kumimoji="1" lang="en-US" altLang="zh-CN" dirty="0"/>
              <a:t>Burst</a:t>
            </a:r>
            <a:r>
              <a:rPr kumimoji="1" lang="zh-CN" altLang="en-US" dirty="0"/>
              <a:t> </a:t>
            </a:r>
            <a:r>
              <a:rPr kumimoji="1" lang="en-US" altLang="zh-CN" dirty="0"/>
              <a:t>Interleave</a:t>
            </a:r>
            <a:r>
              <a:rPr kumimoji="1" lang="zh-CN" altLang="en-US" dirty="0"/>
              <a:t> </a:t>
            </a:r>
            <a:r>
              <a:rPr kumimoji="1" lang="en-US" altLang="zh-CN" dirty="0"/>
              <a:t>is</a:t>
            </a:r>
            <a:r>
              <a:rPr kumimoji="1" lang="zh-CN" altLang="en-US" dirty="0"/>
              <a:t> </a:t>
            </a:r>
            <a:r>
              <a:rPr kumimoji="1" lang="en-US" altLang="zh-CN" dirty="0"/>
              <a:t>more</a:t>
            </a:r>
            <a:r>
              <a:rPr kumimoji="1" lang="zh-CN" altLang="en-US" dirty="0"/>
              <a:t> </a:t>
            </a:r>
            <a:r>
              <a:rPr kumimoji="1" lang="en-US" altLang="zh-CN" dirty="0"/>
              <a:t>efficient</a:t>
            </a:r>
            <a:r>
              <a:rPr kumimoji="1" lang="zh-CN" altLang="en-US" dirty="0"/>
              <a:t> </a:t>
            </a:r>
            <a:r>
              <a:rPr kumimoji="1" lang="en-US" altLang="zh-CN" dirty="0"/>
              <a:t>for</a:t>
            </a:r>
            <a:r>
              <a:rPr kumimoji="1" lang="zh-CN" altLang="en-US" dirty="0"/>
              <a:t> </a:t>
            </a:r>
            <a:r>
              <a:rPr kumimoji="1" lang="en-US" altLang="zh-CN" dirty="0"/>
              <a:t>some</a:t>
            </a:r>
            <a:r>
              <a:rPr kumimoji="1" lang="zh-CN" altLang="en-US" dirty="0"/>
              <a:t> </a:t>
            </a:r>
            <a:r>
              <a:rPr kumimoji="1" lang="en-US" altLang="zh-CN" dirty="0"/>
              <a:t>CPUs.</a:t>
            </a:r>
            <a:r>
              <a:rPr kumimoji="1" lang="zh-CN" altLang="en-US" dirty="0"/>
              <a:t> </a:t>
            </a:r>
          </a:p>
        </p:txBody>
      </p:sp>
      <p:pic>
        <p:nvPicPr>
          <p:cNvPr id="4" name="图片 3"/>
          <p:cNvPicPr>
            <a:picLocks noChangeAspect="1"/>
          </p:cNvPicPr>
          <p:nvPr/>
        </p:nvPicPr>
        <p:blipFill>
          <a:blip r:embed="rId2"/>
          <a:stretch>
            <a:fillRect/>
          </a:stretch>
        </p:blipFill>
        <p:spPr>
          <a:xfrm>
            <a:off x="3658457" y="2071136"/>
            <a:ext cx="7001194" cy="4105827"/>
          </a:xfrm>
          <a:prstGeom prst="rect">
            <a:avLst/>
          </a:prstGeom>
        </p:spPr>
      </p:pic>
    </p:spTree>
    <p:extLst>
      <p:ext uri="{BB962C8B-B14F-4D97-AF65-F5344CB8AC3E}">
        <p14:creationId xmlns:p14="http://schemas.microsoft.com/office/powerpoint/2010/main" val="579068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AE9AE-F61C-F04B-86CC-0B03C403AD52}"/>
              </a:ext>
            </a:extLst>
          </p:cNvPr>
          <p:cNvSpPr>
            <a:spLocks noGrp="1"/>
          </p:cNvSpPr>
          <p:nvPr>
            <p:ph type="title"/>
          </p:nvPr>
        </p:nvSpPr>
        <p:spPr/>
        <p:txBody>
          <a:bodyPr/>
          <a:lstStyle/>
          <a:p>
            <a:r>
              <a:rPr kumimoji="1" lang="en-US" altLang="zh-CN" dirty="0"/>
              <a:t>Burst</a:t>
            </a:r>
            <a:r>
              <a:rPr kumimoji="1" lang="zh-CN" altLang="en-US" dirty="0"/>
              <a:t> </a:t>
            </a:r>
            <a:r>
              <a:rPr kumimoji="1" lang="en-US" altLang="zh-CN" dirty="0"/>
              <a:t>Terminate</a:t>
            </a:r>
            <a:endParaRPr kumimoji="1" lang="zh-CN" altLang="en-US" dirty="0"/>
          </a:p>
        </p:txBody>
      </p:sp>
      <p:sp>
        <p:nvSpPr>
          <p:cNvPr id="3" name="内容占位符 2">
            <a:extLst>
              <a:ext uri="{FF2B5EF4-FFF2-40B4-BE49-F238E27FC236}">
                <a16:creationId xmlns:a16="http://schemas.microsoft.com/office/drawing/2014/main" id="{89C5EC00-ED13-CE4E-BBE6-9ED8BC3F994E}"/>
              </a:ext>
            </a:extLst>
          </p:cNvPr>
          <p:cNvSpPr>
            <a:spLocks noGrp="1"/>
          </p:cNvSpPr>
          <p:nvPr>
            <p:ph idx="1"/>
          </p:nvPr>
        </p:nvSpPr>
        <p:spPr/>
        <p:txBody>
          <a:bodyPr/>
          <a:lstStyle/>
          <a:p>
            <a:r>
              <a:rPr kumimoji="1" lang="en-US" altLang="zh-CN" dirty="0"/>
              <a:t>DDR:</a:t>
            </a:r>
            <a:endParaRPr kumimoji="1" lang="zh-CN" altLang="en-US" dirty="0"/>
          </a:p>
        </p:txBody>
      </p:sp>
      <p:pic>
        <p:nvPicPr>
          <p:cNvPr id="4" name="图片 3">
            <a:extLst>
              <a:ext uri="{FF2B5EF4-FFF2-40B4-BE49-F238E27FC236}">
                <a16:creationId xmlns:a16="http://schemas.microsoft.com/office/drawing/2014/main" id="{37EDFB8F-9F73-7A49-BC93-CE056F6F5058}"/>
              </a:ext>
            </a:extLst>
          </p:cNvPr>
          <p:cNvPicPr>
            <a:picLocks noChangeAspect="1"/>
          </p:cNvPicPr>
          <p:nvPr/>
        </p:nvPicPr>
        <p:blipFill>
          <a:blip r:embed="rId2"/>
          <a:stretch>
            <a:fillRect/>
          </a:stretch>
        </p:blipFill>
        <p:spPr>
          <a:xfrm>
            <a:off x="2799974" y="1143342"/>
            <a:ext cx="6142320" cy="5512951"/>
          </a:xfrm>
          <a:prstGeom prst="rect">
            <a:avLst/>
          </a:prstGeom>
        </p:spPr>
      </p:pic>
    </p:spTree>
    <p:extLst>
      <p:ext uri="{BB962C8B-B14F-4D97-AF65-F5344CB8AC3E}">
        <p14:creationId xmlns:p14="http://schemas.microsoft.com/office/powerpoint/2010/main" val="32629870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046ED-17C9-1B46-AB93-F2B2DCA4B41D}"/>
              </a:ext>
            </a:extLst>
          </p:cNvPr>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Bank</a:t>
            </a:r>
            <a:r>
              <a:rPr kumimoji="1" lang="zh-CN" altLang="en-US" dirty="0"/>
              <a:t> </a:t>
            </a:r>
            <a:r>
              <a:rPr kumimoji="1" lang="en-US" altLang="zh-CN" dirty="0"/>
              <a:t>Group</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a:extLst>
              <a:ext uri="{FF2B5EF4-FFF2-40B4-BE49-F238E27FC236}">
                <a16:creationId xmlns:a16="http://schemas.microsoft.com/office/drawing/2014/main" id="{97311C0A-1699-6143-8D15-BD513AAFEA61}"/>
              </a:ext>
            </a:extLst>
          </p:cNvPr>
          <p:cNvSpPr>
            <a:spLocks noGrp="1"/>
          </p:cNvSpPr>
          <p:nvPr>
            <p:ph idx="1"/>
          </p:nvPr>
        </p:nvSpPr>
        <p:spPr/>
        <p:txBody>
          <a:bodyPr/>
          <a:lstStyle/>
          <a:p>
            <a:endParaRPr kumimoji="1" lang="zh-CN" altLang="en-US"/>
          </a:p>
        </p:txBody>
      </p:sp>
      <p:pic>
        <p:nvPicPr>
          <p:cNvPr id="3074" name="Picture 2" descr="2.1.4 DDR4 &#10;Finally, Fig. 2.7 illustrates a gapless read operation in DDR4 [7—81. If we follow the &#10;previous trend in burst length, the burst length of DDR4 should be 16. But too large &#10;of a burst length is inefficient for data processing. So, the burst length is fixed to &#10;eight, the same as DDR3. Due to the core speed limitation, you can see a one clock &#10;period gap between gapless read operations when tCCD of DDR4 is five. To get rid of &#10;this wasted time, a bank group architecture is adopted in DDR4 [9]. The bank group &#10;architecture is a very simple idea. The banks that are in the same bank group share &#10;the GIO channel. If the interleaving read is applied and each access bank is not in &#10;the same bank group, the output data can be transferred to each GIO channel in time. &#10;So the output data bits do not collide and the gap of interleaving read can be reduced &#10;so that tCCD is four. This bank group interleaving access helps to get rid of wasted &#10;time. Therefore, DDR4 has two different CAS to CAS delays, tCCD_S (tCCD Short) &#10;and tCCD_L (tCCD Long). tCCD_S is the gap of interleaving read command from &#10;different bank groups. tCCD_L is the gap of interleaving read command from the ">
            <a:extLst>
              <a:ext uri="{FF2B5EF4-FFF2-40B4-BE49-F238E27FC236}">
                <a16:creationId xmlns:a16="http://schemas.microsoft.com/office/drawing/2014/main" id="{9D0C1254-9748-344E-89F8-29B760D90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877" y="1686394"/>
            <a:ext cx="7768665" cy="4169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897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Ungrp="1" noRot="1" noChangeAspect="1" noMove="1" noResize="1"/>
          </p:cNvGrpSpPr>
          <p:nvPr/>
        </p:nvGrpSpPr>
        <p:grpSpPr>
          <a:xfrm>
            <a:off x="409710" y="635715"/>
            <a:ext cx="11142208" cy="2482136"/>
            <a:chOff x="409710" y="635715"/>
            <a:chExt cx="11142208" cy="2482136"/>
          </a:xfrm>
        </p:grpSpPr>
        <p:sp>
          <p:nvSpPr>
            <p:cNvPr id="13"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5"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7" name="Rectangle 16"/>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br>
              <a:rPr lang="en-US" altLang="zh-CN" sz="2800">
                <a:solidFill>
                  <a:srgbClr val="FFFFFF"/>
                </a:solidFill>
              </a:rPr>
            </a:br>
            <a:endParaRPr lang="zh-CN" altLang="en-US" sz="2800">
              <a:solidFill>
                <a:srgbClr val="FFFFFF"/>
              </a:solidFill>
            </a:endParaRPr>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4902" y="2669172"/>
            <a:ext cx="3209779" cy="3209779"/>
          </a:xfrm>
          <a:prstGeom prst="rect">
            <a:avLst/>
          </a:prstGeom>
        </p:spPr>
      </p:pic>
      <p:sp>
        <p:nvSpPr>
          <p:cNvPr id="3" name="内容占位符 2"/>
          <p:cNvSpPr>
            <a:spLocks noGrp="1"/>
          </p:cNvSpPr>
          <p:nvPr>
            <p:ph idx="1"/>
          </p:nvPr>
        </p:nvSpPr>
        <p:spPr>
          <a:xfrm>
            <a:off x="5295569" y="2494450"/>
            <a:ext cx="5471529" cy="3563159"/>
          </a:xfrm>
        </p:spPr>
        <p:txBody>
          <a:bodyPr>
            <a:normAutofit/>
          </a:bodyPr>
          <a:lstStyle/>
          <a:p>
            <a:r>
              <a:rPr lang="zh-CN" altLang="zh-CN" sz="1700" dirty="0"/>
              <a:t>Asynchronous DRAM is an older type of </a:t>
            </a:r>
            <a:r>
              <a:rPr lang="zh-CN" altLang="zh-CN" sz="1700" dirty="0">
                <a:hlinkClick r:id="rId4"/>
              </a:rPr>
              <a:t>DRAM</a:t>
            </a:r>
            <a:r>
              <a:rPr lang="zh-CN" altLang="zh-CN" sz="1700" dirty="0"/>
              <a:t> used in the first personal computers. It is called "asynchronous" because memory access is not synchronized with the computer </a:t>
            </a:r>
            <a:r>
              <a:rPr lang="zh-CN" altLang="zh-CN" sz="1700" dirty="0">
                <a:hlinkClick r:id="rId5"/>
              </a:rPr>
              <a:t>system clock</a:t>
            </a:r>
            <a:r>
              <a:rPr lang="zh-CN" altLang="zh-CN" sz="1700" dirty="0"/>
              <a:t>. Modern PCs use </a:t>
            </a:r>
            <a:r>
              <a:rPr lang="zh-CN" altLang="zh-CN" sz="1700" dirty="0">
                <a:hlinkClick r:id="rId6"/>
              </a:rPr>
              <a:t>SDRAM</a:t>
            </a:r>
            <a:r>
              <a:rPr lang="zh-CN" altLang="zh-CN" sz="1700" dirty="0"/>
              <a:t>(synchronized DRAM) that responds to </a:t>
            </a:r>
            <a:r>
              <a:rPr lang="zh-CN" altLang="zh-CN" sz="1700" dirty="0">
                <a:hlinkClick r:id="rId7"/>
              </a:rPr>
              <a:t>read</a:t>
            </a:r>
            <a:r>
              <a:rPr lang="zh-CN" altLang="zh-CN" sz="1700" dirty="0"/>
              <a:t> and </a:t>
            </a:r>
            <a:r>
              <a:rPr lang="zh-CN" altLang="zh-CN" sz="1700" dirty="0">
                <a:hlinkClick r:id="rId8"/>
              </a:rPr>
              <a:t>write</a:t>
            </a:r>
            <a:r>
              <a:rPr lang="zh-CN" altLang="zh-CN" sz="1700" dirty="0"/>
              <a:t> operations in synchrony with the signal of the system clock.</a:t>
            </a:r>
            <a:endParaRPr lang="en-US" altLang="zh-CN" sz="1700" dirty="0"/>
          </a:p>
          <a:p>
            <a:r>
              <a:rPr lang="zh-CN" altLang="zh-CN" sz="1700" dirty="0"/>
              <a:t>Why was it phased out?</a:t>
            </a:r>
          </a:p>
          <a:p>
            <a:pPr lvl="1"/>
            <a:r>
              <a:rPr lang="zh-CN" altLang="zh-CN" sz="1700" dirty="0"/>
              <a:t>When a program issued an </a:t>
            </a:r>
            <a:r>
              <a:rPr lang="zh-CN" altLang="zh-CN" sz="1700" dirty="0">
                <a:hlinkClick r:id="rId9"/>
              </a:rPr>
              <a:t>instruction</a:t>
            </a:r>
            <a:r>
              <a:rPr lang="zh-CN" altLang="zh-CN" sz="1700" dirty="0"/>
              <a:t> to access data in asynchronous memory, the data would be accessible on the </a:t>
            </a:r>
            <a:r>
              <a:rPr lang="zh-CN" altLang="zh-CN" sz="1700" dirty="0">
                <a:hlinkClick r:id="rId10"/>
              </a:rPr>
              <a:t>system bus</a:t>
            </a:r>
            <a:r>
              <a:rPr lang="zh-CN" altLang="zh-CN" sz="1700" dirty="0"/>
              <a:t> some time later, but this time was variable and not guaranteed. This was acceptable on older systems, until they reached speeds of about 66 </a:t>
            </a:r>
            <a:r>
              <a:rPr lang="zh-CN" altLang="zh-CN" sz="1700" dirty="0">
                <a:hlinkClick r:id="rId11"/>
              </a:rPr>
              <a:t>MHz</a:t>
            </a:r>
            <a:r>
              <a:rPr lang="zh-CN" altLang="zh-CN" sz="1700" dirty="0"/>
              <a:t>.</a:t>
            </a:r>
          </a:p>
          <a:p>
            <a:endParaRPr lang="en-US" altLang="zh-CN" sz="1700" dirty="0"/>
          </a:p>
          <a:p>
            <a:endParaRPr lang="zh-CN" altLang="en-US" sz="17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Bank Group</a:t>
            </a:r>
            <a:endParaRPr kumimoji="1" lang="zh-CN" altLang="en-US" dirty="0"/>
          </a:p>
        </p:txBody>
      </p:sp>
      <p:sp>
        <p:nvSpPr>
          <p:cNvPr id="3" name="内容占位符 2"/>
          <p:cNvSpPr>
            <a:spLocks noGrp="1"/>
          </p:cNvSpPr>
          <p:nvPr>
            <p:ph idx="1"/>
          </p:nvPr>
        </p:nvSpPr>
        <p:spPr/>
        <p:txBody>
          <a:bodyPr>
            <a:normAutofit fontScale="92500" lnSpcReduction="10000"/>
          </a:bodyPr>
          <a:lstStyle/>
          <a:p>
            <a:r>
              <a:rPr lang="zh-CN" altLang="zh-CN" dirty="0"/>
              <a:t>The bank groups feature used in DDR4 SDRAMs was borrowed from the GDDR5 graphics memories. </a:t>
            </a:r>
            <a:endParaRPr lang="en-US" altLang="zh-CN" dirty="0"/>
          </a:p>
          <a:p>
            <a:r>
              <a:rPr lang="zh-CN" altLang="zh-CN" dirty="0"/>
              <a:t>DDR4 introduces the concept of Bank Groups that allows the system designer to build interleaved memory arrays down to the individual device level. For smaller systems which may have only a single memory device, this Bank Group feature can offer substantial benefits.</a:t>
            </a:r>
          </a:p>
          <a:p>
            <a:r>
              <a:rPr lang="zh-CN" altLang="zh-CN" dirty="0"/>
              <a:t>For example, one bank group can receive a series of pipelined commands for its upcoming data transfers. Once the first Bank Group starts its actual data transfers, another Bank Group can be initialized with its separate set of pipelined commands. After the first Bank Group completes its data transfers, the second Bank Group can initiate its data transfers, since it has already received its set of pipelined commands. In many cases, this Bank Group command pipelining can significantly reduce the impact of memory device delays, such as shown below.</a:t>
            </a:r>
          </a:p>
          <a:p>
            <a:endParaRPr lang="zh-CN" altLang="zh-CN" dirty="0"/>
          </a:p>
          <a:p>
            <a:endParaRPr kumimoji="1"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No Bank Group vs Bank Group</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558800" y="1198880"/>
            <a:ext cx="5397500" cy="3263900"/>
          </a:xfrm>
          <a:prstGeom prst="rect">
            <a:avLst/>
          </a:prstGeom>
        </p:spPr>
      </p:pic>
      <p:pic>
        <p:nvPicPr>
          <p:cNvPr id="5" name="图片 4"/>
          <p:cNvPicPr>
            <a:picLocks noChangeAspect="1"/>
          </p:cNvPicPr>
          <p:nvPr/>
        </p:nvPicPr>
        <p:blipFill>
          <a:blip r:embed="rId3"/>
          <a:stretch>
            <a:fillRect/>
          </a:stretch>
        </p:blipFill>
        <p:spPr>
          <a:xfrm>
            <a:off x="6328341" y="1198880"/>
            <a:ext cx="5397500" cy="31115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err="1">
                <a:sym typeface="+mn-ea"/>
              </a:rPr>
              <a:t>tCCD_L</a:t>
            </a:r>
            <a:r>
              <a:rPr lang="en-US" altLang="zh-CN" dirty="0">
                <a:sym typeface="+mn-ea"/>
              </a:rPr>
              <a:t> vs </a:t>
            </a:r>
            <a:r>
              <a:rPr lang="en-US" altLang="zh-CN" dirty="0" err="1">
                <a:sym typeface="+mn-ea"/>
              </a:rPr>
              <a:t>tCCD_S</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919179" y="1752600"/>
            <a:ext cx="5397500" cy="33528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Bank</a:t>
            </a:r>
            <a:r>
              <a:rPr kumimoji="1" lang="zh-CN" altLang="en-US" dirty="0"/>
              <a:t> </a:t>
            </a:r>
            <a:r>
              <a:rPr kumimoji="1" lang="en-US" altLang="zh-CN" dirty="0"/>
              <a:t>Interleave</a:t>
            </a:r>
            <a:endParaRPr kumimoji="1" lang="zh-CN" altLang="en-US" dirty="0"/>
          </a:p>
        </p:txBody>
      </p:sp>
      <p:sp>
        <p:nvSpPr>
          <p:cNvPr id="3" name="内容占位符 2"/>
          <p:cNvSpPr>
            <a:spLocks noGrp="1"/>
          </p:cNvSpPr>
          <p:nvPr>
            <p:ph idx="1"/>
          </p:nvPr>
        </p:nvSpPr>
        <p:spPr/>
        <p:txBody>
          <a:bodyPr/>
          <a:lstStyle/>
          <a:p>
            <a:r>
              <a:rPr lang="en-US" altLang="zh-CN" dirty="0"/>
              <a:t>B</a:t>
            </a:r>
            <a:r>
              <a:rPr lang="zh-CN" altLang="zh-CN" dirty="0"/>
              <a:t>ank interleaving, which represents a significant advantage for applications accessing random data. Bank interleaving can be extremely effective for concurrent operations and can hide the timing overhead that is otherwise required for opening and closing individual banks.</a:t>
            </a:r>
            <a:endParaRPr lang="en-US" altLang="zh-CN" dirty="0"/>
          </a:p>
          <a:p>
            <a:pPr lvl="1"/>
            <a:r>
              <a:rPr lang="en-US" altLang="zh-CN" dirty="0"/>
              <a:t>OFF: Banks are not interleaved, and address will be decoded as bank-row-column.</a:t>
            </a:r>
            <a:br>
              <a:rPr lang="en-US" altLang="zh-CN" dirty="0"/>
            </a:br>
            <a:r>
              <a:rPr lang="en-US" altLang="zh-CN" dirty="0"/>
              <a:t>ON: Banks are interleaved, and address will be decoded as row-bank-column.</a:t>
            </a:r>
            <a:endParaRPr lang="zh-CN" altLang="zh-CN" dirty="0"/>
          </a:p>
          <a:p>
            <a:endParaRPr kumimoji="1"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DCB6C-C4A2-8B46-837B-C8963F18665B}"/>
              </a:ext>
            </a:extLst>
          </p:cNvPr>
          <p:cNvSpPr>
            <a:spLocks noGrp="1"/>
          </p:cNvSpPr>
          <p:nvPr>
            <p:ph type="title"/>
          </p:nvPr>
        </p:nvSpPr>
        <p:spPr/>
        <p:txBody>
          <a:bodyPr/>
          <a:lstStyle/>
          <a:p>
            <a:r>
              <a:rPr kumimoji="1" lang="en-US" altLang="zh-CN" dirty="0"/>
              <a:t>Advantage</a:t>
            </a:r>
            <a:r>
              <a:rPr kumimoji="1" lang="zh-CN" altLang="en-US" dirty="0"/>
              <a:t> </a:t>
            </a:r>
            <a:r>
              <a:rPr kumimoji="1" lang="en-US" altLang="zh-CN" dirty="0"/>
              <a:t>of</a:t>
            </a:r>
            <a:r>
              <a:rPr kumimoji="1" lang="zh-CN" altLang="en-US" dirty="0"/>
              <a:t> </a:t>
            </a:r>
            <a:r>
              <a:rPr kumimoji="1" lang="en-US" altLang="zh-CN" dirty="0"/>
              <a:t>bank</a:t>
            </a:r>
            <a:r>
              <a:rPr kumimoji="1" lang="zh-CN" altLang="en-US" dirty="0"/>
              <a:t> </a:t>
            </a:r>
            <a:r>
              <a:rPr kumimoji="1" lang="en-US" altLang="zh-CN" dirty="0"/>
              <a:t>interleave</a:t>
            </a:r>
            <a:endParaRPr kumimoji="1" lang="zh-CN" altLang="en-US" dirty="0"/>
          </a:p>
        </p:txBody>
      </p:sp>
      <p:sp>
        <p:nvSpPr>
          <p:cNvPr id="3" name="内容占位符 2">
            <a:extLst>
              <a:ext uri="{FF2B5EF4-FFF2-40B4-BE49-F238E27FC236}">
                <a16:creationId xmlns:a16="http://schemas.microsoft.com/office/drawing/2014/main" id="{6E00855D-62FD-6C44-BD9C-DE90654B9327}"/>
              </a:ext>
            </a:extLst>
          </p:cNvPr>
          <p:cNvSpPr>
            <a:spLocks noGrp="1"/>
          </p:cNvSpPr>
          <p:nvPr>
            <p:ph idx="1"/>
          </p:nvPr>
        </p:nvSpPr>
        <p:spPr/>
        <p:txBody>
          <a:bodyPr/>
          <a:lstStyle/>
          <a:p>
            <a:endParaRPr kumimoji="1" lang="zh-CN" altLang="en-US"/>
          </a:p>
        </p:txBody>
      </p:sp>
      <p:pic>
        <p:nvPicPr>
          <p:cNvPr id="1026" name="Picture 2" descr="Different maps affect the memory access pattern. &#10;— Bank sequential access &#10;Bank interleaving &#10;Impacts bank conflict efficiency. &#10;Bank sequential access &#10;00000 &#10;Bank Row Col &#10;Col &#10;0001 1011 &#10;Row &#10;Bank O &#10;0 &#10;1 &#10;0001 1011 &#10;24 25 26 27 &#10;28 29 30 31 &#10;Bank 3 &#10;Bank interleaving &#10;Col &#10;0001 1011 &#10;Row &#10;1 16 17 24 25 &#10;Bank 0 &#10;00000 &#10;r-J I-FH &#10;Row Bank Col &#10;0001 1011 &#10;Bank 1 &#10;0001 1011 &#10;1 20 21 22 23 &#10;Bank 2 &#10;0001 1011 &#10;1 18 19 26 27 &#10;Bank 1 &#10;0001 1011 &#10;nomm &#10;1 20 21 28 29 &#10;Bank 2 &#10;0001 10 &#10;1 22 23 30 31 &#10;Bank 3 ">
            <a:extLst>
              <a:ext uri="{FF2B5EF4-FFF2-40B4-BE49-F238E27FC236}">
                <a16:creationId xmlns:a16="http://schemas.microsoft.com/office/drawing/2014/main" id="{D9210440-B0E2-E644-AB36-1F796C13B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337" y="1674762"/>
            <a:ext cx="9655325" cy="419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8348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BC4</a:t>
            </a:r>
            <a:endParaRPr kumimoji="1" lang="zh-CN" altLang="en-US" dirty="0"/>
          </a:p>
        </p:txBody>
      </p:sp>
      <p:sp>
        <p:nvSpPr>
          <p:cNvPr id="3" name="内容占位符 2"/>
          <p:cNvSpPr>
            <a:spLocks noGrp="1"/>
          </p:cNvSpPr>
          <p:nvPr>
            <p:ph idx="1"/>
          </p:nvPr>
        </p:nvSpPr>
        <p:spPr/>
        <p:txBody>
          <a:bodyPr/>
          <a:lstStyle/>
          <a:p>
            <a:r>
              <a:rPr lang="zh-CN" altLang="zh-CN" dirty="0"/>
              <a:t>Due to the 8n-prefetch architecture of DDR3, one burst must be 8 bits. Burst chop 4 (BC4) mode uses internal control signals to select only the first 4 bits of data to read or write. So, the entire command excution time for BL8 and BC4 is the same. If you are using a valid data cycle and total clock cycle to calculate efficiency, BC4 has a very low efficiency (lower than 50%). For a large data transfer and high-bandwidth application, BC4 is not suitable. </a:t>
            </a:r>
            <a:endParaRPr lang="en-US" altLang="zh-CN" dirty="0"/>
          </a:p>
          <a:p>
            <a:r>
              <a:rPr lang="en-US" altLang="zh-CN" dirty="0"/>
              <a:t>The only real benefit to the burst chop mechanism is that it allows better data bus utilization in dual rank memory systems, where the rank switching overhead may be shorter than the (same rank) burst chop idle time.</a:t>
            </a:r>
          </a:p>
          <a:p>
            <a:endParaRPr lang="zh-CN" altLang="zh-CN" dirty="0"/>
          </a:p>
          <a:p>
            <a:endParaRPr kumimoji="1" lang="zh-CN" altLang="en-US" dirty="0"/>
          </a:p>
        </p:txBody>
      </p:sp>
    </p:spTree>
    <p:extLst>
      <p:ext uri="{BB962C8B-B14F-4D97-AF65-F5344CB8AC3E}">
        <p14:creationId xmlns:p14="http://schemas.microsoft.com/office/powerpoint/2010/main" val="11902654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BC4</a:t>
            </a:r>
            <a:r>
              <a:rPr kumimoji="1" lang="zh-CN" altLang="en-US" dirty="0"/>
              <a:t> </a:t>
            </a:r>
            <a:r>
              <a:rPr kumimoji="1" lang="en-US" altLang="zh-CN" dirty="0" err="1"/>
              <a:t>benifits</a:t>
            </a:r>
            <a:r>
              <a:rPr kumimoji="1" lang="zh-CN" altLang="en-US" dirty="0"/>
              <a:t> </a:t>
            </a:r>
            <a:r>
              <a:rPr kumimoji="1" lang="en-US" altLang="zh-CN" dirty="0"/>
              <a:t>in</a:t>
            </a:r>
            <a:r>
              <a:rPr kumimoji="1" lang="zh-CN" altLang="en-US" dirty="0"/>
              <a:t> </a:t>
            </a:r>
            <a:r>
              <a:rPr kumimoji="1" lang="en-US" altLang="zh-CN" dirty="0"/>
              <a:t>multi-rank</a:t>
            </a:r>
            <a:r>
              <a:rPr kumimoji="1" lang="zh-CN" altLang="en-US" dirty="0"/>
              <a:t> </a:t>
            </a:r>
            <a:r>
              <a:rPr kumimoji="1" lang="en-US" altLang="zh-CN" dirty="0"/>
              <a:t>system</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958520" y="1530477"/>
            <a:ext cx="10274959" cy="4481346"/>
          </a:xfrm>
          <a:prstGeom prst="rect">
            <a:avLst/>
          </a:prstGeom>
        </p:spPr>
      </p:pic>
    </p:spTree>
    <p:extLst>
      <p:ext uri="{BB962C8B-B14F-4D97-AF65-F5344CB8AC3E}">
        <p14:creationId xmlns:p14="http://schemas.microsoft.com/office/powerpoint/2010/main" val="634334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257AF-CA1A-8842-AC04-1A6129420747}"/>
              </a:ext>
            </a:extLst>
          </p:cNvPr>
          <p:cNvSpPr>
            <a:spLocks noGrp="1"/>
          </p:cNvSpPr>
          <p:nvPr>
            <p:ph type="title"/>
          </p:nvPr>
        </p:nvSpPr>
        <p:spPr/>
        <p:txBody>
          <a:bodyPr/>
          <a:lstStyle/>
          <a:p>
            <a:r>
              <a:rPr kumimoji="1" lang="en-US" altLang="zh-CN" dirty="0"/>
              <a:t>FSP</a:t>
            </a:r>
            <a:endParaRPr kumimoji="1" lang="zh-CN" altLang="en-US" dirty="0"/>
          </a:p>
        </p:txBody>
      </p:sp>
      <p:sp>
        <p:nvSpPr>
          <p:cNvPr id="3" name="内容占位符 2">
            <a:extLst>
              <a:ext uri="{FF2B5EF4-FFF2-40B4-BE49-F238E27FC236}">
                <a16:creationId xmlns:a16="http://schemas.microsoft.com/office/drawing/2014/main" id="{32F43372-AE4F-E446-8ACA-404FB52EF90D}"/>
              </a:ext>
            </a:extLst>
          </p:cNvPr>
          <p:cNvSpPr>
            <a:spLocks noGrp="1"/>
          </p:cNvSpPr>
          <p:nvPr>
            <p:ph idx="1"/>
          </p:nvPr>
        </p:nvSpPr>
        <p:spPr/>
        <p:txBody>
          <a:bodyPr>
            <a:normAutofit fontScale="77500" lnSpcReduction="20000"/>
          </a:bodyPr>
          <a:lstStyle/>
          <a:p>
            <a:r>
              <a:rPr kumimoji="1" lang="en-US" altLang="zh-CN" dirty="0"/>
              <a:t>Easy</a:t>
            </a:r>
            <a:r>
              <a:rPr kumimoji="1" lang="zh-CN" altLang="en-US" dirty="0"/>
              <a:t> </a:t>
            </a:r>
            <a:r>
              <a:rPr kumimoji="1" lang="en-US" altLang="zh-CN" dirty="0"/>
              <a:t>and</a:t>
            </a:r>
            <a:r>
              <a:rPr kumimoji="1" lang="zh-CN" altLang="en-US" dirty="0"/>
              <a:t> </a:t>
            </a:r>
            <a:r>
              <a:rPr kumimoji="1" lang="en-US" altLang="zh-CN" dirty="0"/>
              <a:t>fast</a:t>
            </a:r>
            <a:r>
              <a:rPr kumimoji="1" lang="zh-CN" altLang="en-US" dirty="0"/>
              <a:t> </a:t>
            </a:r>
            <a:r>
              <a:rPr kumimoji="1" lang="en-US" altLang="zh-CN" dirty="0"/>
              <a:t>when</a:t>
            </a:r>
            <a:r>
              <a:rPr kumimoji="1" lang="zh-CN" altLang="en-US" dirty="0"/>
              <a:t> </a:t>
            </a:r>
            <a:r>
              <a:rPr kumimoji="1" lang="en-US" altLang="zh-CN" dirty="0"/>
              <a:t>switch</a:t>
            </a:r>
            <a:r>
              <a:rPr kumimoji="1" lang="zh-CN" altLang="en-US" dirty="0"/>
              <a:t> </a:t>
            </a:r>
            <a:r>
              <a:rPr kumimoji="1" lang="en-US" altLang="zh-CN" dirty="0"/>
              <a:t>from</a:t>
            </a:r>
            <a:r>
              <a:rPr kumimoji="1" lang="zh-CN" altLang="en-US" dirty="0"/>
              <a:t> </a:t>
            </a:r>
            <a:r>
              <a:rPr kumimoji="1" lang="en-US" altLang="zh-CN" dirty="0"/>
              <a:t>one</a:t>
            </a:r>
            <a:r>
              <a:rPr kumimoji="1" lang="zh-CN" altLang="en-US" dirty="0"/>
              <a:t> </a:t>
            </a:r>
            <a:r>
              <a:rPr kumimoji="1" lang="en-US" altLang="zh-CN" dirty="0" err="1"/>
              <a:t>freq</a:t>
            </a:r>
            <a:r>
              <a:rPr kumimoji="1" lang="zh-CN" altLang="en-US" dirty="0"/>
              <a:t> </a:t>
            </a:r>
            <a:r>
              <a:rPr kumimoji="1" lang="en-US" altLang="zh-CN" dirty="0"/>
              <a:t>to</a:t>
            </a:r>
            <a:r>
              <a:rPr kumimoji="1" lang="zh-CN" altLang="en-US" dirty="0"/>
              <a:t> </a:t>
            </a:r>
            <a:r>
              <a:rPr kumimoji="1" lang="en-US" altLang="zh-CN" dirty="0"/>
              <a:t>another</a:t>
            </a:r>
            <a:r>
              <a:rPr kumimoji="1" lang="zh-CN" altLang="en-US" dirty="0"/>
              <a:t> </a:t>
            </a:r>
            <a:r>
              <a:rPr kumimoji="1" lang="en-US" altLang="zh-CN" dirty="0"/>
              <a:t>freq.</a:t>
            </a:r>
          </a:p>
          <a:p>
            <a:r>
              <a:rPr kumimoji="1" lang="en-US" altLang="zh-CN" dirty="0"/>
              <a:t>Used</a:t>
            </a:r>
            <a:r>
              <a:rPr kumimoji="1" lang="zh-CN" altLang="en-US" dirty="0"/>
              <a:t> </a:t>
            </a:r>
            <a:r>
              <a:rPr kumimoji="1" lang="en-US" altLang="zh-CN" dirty="0"/>
              <a:t>in</a:t>
            </a:r>
            <a:r>
              <a:rPr kumimoji="1" lang="zh-CN" altLang="en-US" dirty="0"/>
              <a:t> </a:t>
            </a:r>
            <a:r>
              <a:rPr kumimoji="1" lang="en-US" altLang="zh-CN" dirty="0"/>
              <a:t>LPDDR4</a:t>
            </a:r>
            <a:r>
              <a:rPr kumimoji="1" lang="zh-CN" altLang="en-US" dirty="0"/>
              <a:t> </a:t>
            </a:r>
            <a:r>
              <a:rPr kumimoji="1" lang="en-US" altLang="zh-CN" dirty="0"/>
              <a:t>and</a:t>
            </a:r>
            <a:r>
              <a:rPr kumimoji="1" lang="zh-CN" altLang="en-US" dirty="0"/>
              <a:t> </a:t>
            </a:r>
            <a:r>
              <a:rPr kumimoji="1" lang="en-US" altLang="zh-CN" dirty="0"/>
              <a:t>LPDDR5.</a:t>
            </a:r>
          </a:p>
          <a:p>
            <a:r>
              <a:rPr lang="en-US" altLang="zh-CN" dirty="0"/>
              <a:t>This rapid switching is enabled by the addition of frequency set points (FSPs).  LPDDR4 specifies two FSPs, which are copies of all the DRAM registers that store operating parameters which might need to be changed for operation at two different frequencies.  Once both operating frequencies are trained and the parameters stored in each of the two corresponding FSPs, switching between the frequencies can be accomplished by a single mode register write.  This reduces the latency for frequency changes</a:t>
            </a:r>
            <a:r>
              <a:rPr lang="zh-CN" altLang="en-US" dirty="0"/>
              <a:t> </a:t>
            </a:r>
            <a:r>
              <a:rPr lang="en-US" altLang="zh-CN" dirty="0"/>
              <a:t>and enables the system to operate at the optimal speed for the workload more often.</a:t>
            </a:r>
          </a:p>
          <a:p>
            <a:r>
              <a:rPr lang="en-US" altLang="zh-CN" dirty="0"/>
              <a:t>“It supports end-user flexibility,” noted </a:t>
            </a:r>
            <a:r>
              <a:rPr lang="en-US" altLang="zh-CN" dirty="0" err="1"/>
              <a:t>Vuong</a:t>
            </a:r>
            <a:r>
              <a:rPr lang="en-US" altLang="zh-CN" dirty="0"/>
              <a:t>. “Some designers like to run their devices as fast as they can and then put them to sleep. Others like to run at lower frequencies – and lower power – when possible. A process might take a little longer but that’s a trade-off they’re willing to make. We designed LPDDR4 to be flexible enough to allow the end-user to decide what they want to do.” With that flexibility comes superior performance – an LPDDR4 device, at a similar data rate, will consume less power than an LPDDR3 device.</a:t>
            </a:r>
            <a:endParaRPr kumimoji="1" lang="zh-CN" altLang="en-US" dirty="0"/>
          </a:p>
        </p:txBody>
      </p:sp>
    </p:spTree>
    <p:extLst>
      <p:ext uri="{BB962C8B-B14F-4D97-AF65-F5344CB8AC3E}">
        <p14:creationId xmlns:p14="http://schemas.microsoft.com/office/powerpoint/2010/main" val="38813625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DLL</a:t>
            </a:r>
            <a:endParaRPr kumimoji="1" lang="zh-CN" altLang="en-US" dirty="0"/>
          </a:p>
        </p:txBody>
      </p:sp>
      <p:sp>
        <p:nvSpPr>
          <p:cNvPr id="3" name="内容占位符 2"/>
          <p:cNvSpPr>
            <a:spLocks noGrp="1"/>
          </p:cNvSpPr>
          <p:nvPr>
            <p:ph idx="1"/>
          </p:nvPr>
        </p:nvSpPr>
        <p:spPr/>
        <p:txBody>
          <a:bodyPr/>
          <a:lstStyle/>
          <a:p>
            <a:r>
              <a:rPr lang="en-US" altLang="zh-CN" dirty="0"/>
              <a:t>DLL:</a:t>
            </a:r>
            <a:r>
              <a:rPr lang="zh-CN" altLang="en-US" dirty="0"/>
              <a:t> </a:t>
            </a:r>
            <a:r>
              <a:rPr lang="en-US" altLang="zh-CN" dirty="0"/>
              <a:t>Delay</a:t>
            </a:r>
            <a:r>
              <a:rPr lang="zh-CN" altLang="en-US" dirty="0"/>
              <a:t> </a:t>
            </a:r>
            <a:r>
              <a:rPr lang="en-US" altLang="zh-CN" dirty="0"/>
              <a:t>Locked</a:t>
            </a:r>
            <a:r>
              <a:rPr lang="zh-CN" altLang="en-US" dirty="0"/>
              <a:t> </a:t>
            </a:r>
            <a:r>
              <a:rPr lang="en-US" altLang="zh-CN" dirty="0"/>
              <a:t>Loop.</a:t>
            </a:r>
          </a:p>
          <a:p>
            <a:r>
              <a:rPr lang="en-US" altLang="zh-CN" dirty="0"/>
              <a:t>DDR3/DDR4</a:t>
            </a:r>
            <a:r>
              <a:rPr lang="zh-CN" altLang="en-US" dirty="0"/>
              <a:t> </a:t>
            </a:r>
            <a:r>
              <a:rPr lang="en-US" altLang="zh-CN" dirty="0"/>
              <a:t>use</a:t>
            </a:r>
            <a:r>
              <a:rPr lang="zh-CN" altLang="en-US" dirty="0"/>
              <a:t> </a:t>
            </a:r>
            <a:r>
              <a:rPr lang="en-US" altLang="zh-CN" dirty="0"/>
              <a:t>DLL.</a:t>
            </a:r>
          </a:p>
          <a:p>
            <a:r>
              <a:rPr lang="zh-CN" altLang="zh-CN" dirty="0"/>
              <a:t>A DLL is used to maintain the timing relationship between a clock signal and an output data signal. A critical element of the DLL is the phase detector, which detects phase differences between the clock and output data.</a:t>
            </a:r>
            <a:endParaRPr lang="en-US" altLang="zh-CN" dirty="0"/>
          </a:p>
          <a:p>
            <a:r>
              <a:rPr lang="en-US" altLang="zh-CN" dirty="0"/>
              <a:t>LPDDR3/LPDDR4</a:t>
            </a:r>
            <a:r>
              <a:rPr lang="zh-CN" altLang="en-US" dirty="0"/>
              <a:t> </a:t>
            </a:r>
            <a:r>
              <a:rPr lang="en-US" altLang="zh-CN" dirty="0"/>
              <a:t>don’t</a:t>
            </a:r>
            <a:r>
              <a:rPr lang="zh-CN" altLang="en-US" dirty="0"/>
              <a:t> </a:t>
            </a:r>
            <a:r>
              <a:rPr lang="en-US" altLang="zh-CN" dirty="0"/>
              <a:t>use</a:t>
            </a:r>
            <a:r>
              <a:rPr lang="zh-CN" altLang="en-US" dirty="0"/>
              <a:t> </a:t>
            </a:r>
            <a:r>
              <a:rPr lang="en-US" altLang="zh-CN" dirty="0"/>
              <a:t>DLL</a:t>
            </a:r>
            <a:r>
              <a:rPr lang="zh-CN" altLang="en-US" dirty="0"/>
              <a:t> </a:t>
            </a:r>
            <a:r>
              <a:rPr lang="en-US" altLang="zh-CN" dirty="0"/>
              <a:t>for</a:t>
            </a:r>
            <a:r>
              <a:rPr lang="zh-CN" altLang="en-US" dirty="0"/>
              <a:t> </a:t>
            </a:r>
            <a:r>
              <a:rPr lang="en-US" altLang="zh-CN" dirty="0"/>
              <a:t>low</a:t>
            </a:r>
            <a:r>
              <a:rPr lang="zh-CN" altLang="en-US" dirty="0"/>
              <a:t> </a:t>
            </a:r>
            <a:r>
              <a:rPr lang="en-US" altLang="zh-CN" dirty="0"/>
              <a:t>power.</a:t>
            </a:r>
          </a:p>
          <a:p>
            <a:pPr lvl="1"/>
            <a:r>
              <a:rPr lang="zh-CN" altLang="zh-CN" dirty="0"/>
              <a:t>CK to DQS is not synchronized</a:t>
            </a:r>
            <a:r>
              <a:rPr lang="en-US" altLang="zh-CN" dirty="0"/>
              <a:t>.</a:t>
            </a:r>
          </a:p>
          <a:p>
            <a:pPr lvl="1"/>
            <a:r>
              <a:rPr lang="en-US" altLang="zh-CN" dirty="0"/>
              <a:t>How</a:t>
            </a:r>
            <a:r>
              <a:rPr lang="zh-CN" altLang="en-US" dirty="0"/>
              <a:t> </a:t>
            </a:r>
            <a:r>
              <a:rPr lang="en-US" altLang="zh-CN" dirty="0"/>
              <a:t>to</a:t>
            </a:r>
            <a:r>
              <a:rPr lang="zh-CN" altLang="en-US" dirty="0"/>
              <a:t> </a:t>
            </a:r>
            <a:r>
              <a:rPr lang="en-US" altLang="zh-CN" dirty="0"/>
              <a:t>fix</a:t>
            </a:r>
            <a:r>
              <a:rPr lang="zh-CN" altLang="en-US" dirty="0"/>
              <a:t> </a:t>
            </a:r>
            <a:r>
              <a:rPr lang="en-US" altLang="zh-CN" dirty="0"/>
              <a:t>the</a:t>
            </a:r>
            <a:r>
              <a:rPr lang="zh-CN" altLang="en-US" dirty="0"/>
              <a:t> </a:t>
            </a:r>
            <a:r>
              <a:rPr lang="en-US" altLang="zh-CN" dirty="0"/>
              <a:t>problem?</a:t>
            </a:r>
            <a:endParaRPr lang="zh-CN" altLang="zh-CN" dirty="0"/>
          </a:p>
          <a:p>
            <a:pPr lvl="1"/>
            <a:endParaRPr lang="en-US" altLang="zh-CN" dirty="0"/>
          </a:p>
          <a:p>
            <a:endParaRPr lang="zh-CN" altLang="zh-CN" dirty="0"/>
          </a:p>
          <a:p>
            <a:endParaRPr kumimoji="1"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Byte</a:t>
            </a:r>
            <a:r>
              <a:rPr kumimoji="1" lang="zh-CN" altLang="en-US" dirty="0"/>
              <a:t> </a:t>
            </a:r>
            <a:r>
              <a:rPr kumimoji="1" lang="en-US" altLang="zh-CN" dirty="0"/>
              <a:t>Mode(LP4)</a:t>
            </a:r>
            <a:endParaRPr kumimoji="1" lang="zh-CN" altLang="en-US" dirty="0"/>
          </a:p>
        </p:txBody>
      </p:sp>
      <p:sp>
        <p:nvSpPr>
          <p:cNvPr id="3" name="内容占位符 2"/>
          <p:cNvSpPr>
            <a:spLocks noGrp="1"/>
          </p:cNvSpPr>
          <p:nvPr>
            <p:ph idx="1"/>
          </p:nvPr>
        </p:nvSpPr>
        <p:spPr/>
        <p:txBody>
          <a:bodyPr/>
          <a:lstStyle/>
          <a:p>
            <a:r>
              <a:rPr lang="zh-CN" altLang="zh-CN" dirty="0"/>
              <a:t>JESD21-C</a:t>
            </a:r>
          </a:p>
          <a:p>
            <a:pPr lvl="1"/>
            <a:r>
              <a:rPr kumimoji="1" lang="en-US" altLang="zh-CN" dirty="0"/>
              <a:t>LP4</a:t>
            </a:r>
            <a:r>
              <a:rPr kumimoji="1" lang="zh-CN" altLang="en-US" dirty="0"/>
              <a:t> </a:t>
            </a:r>
            <a:r>
              <a:rPr kumimoji="1" lang="en-US" altLang="zh-CN" dirty="0"/>
              <a:t>x16</a:t>
            </a:r>
            <a:r>
              <a:rPr kumimoji="1" lang="zh-CN" altLang="en-US" dirty="0"/>
              <a:t> </a:t>
            </a:r>
            <a:r>
              <a:rPr kumimoji="1" lang="en-US" altLang="zh-CN" dirty="0">
                <a:sym typeface="Wingdings" panose="05000000000000000000" pitchFamily="2" charset="2"/>
              </a:rPr>
              <a:t></a:t>
            </a:r>
            <a:r>
              <a:rPr kumimoji="1" lang="zh-CN" altLang="en-US" dirty="0">
                <a:sym typeface="Wingdings" panose="05000000000000000000" pitchFamily="2" charset="2"/>
              </a:rPr>
              <a:t>  </a:t>
            </a:r>
            <a:r>
              <a:rPr kumimoji="1" lang="en-US" altLang="zh-CN" dirty="0">
                <a:sym typeface="Wingdings" panose="05000000000000000000" pitchFamily="2" charset="2"/>
              </a:rPr>
              <a:t>2</a:t>
            </a:r>
            <a:r>
              <a:rPr kumimoji="1" lang="zh-CN" altLang="en-US" dirty="0">
                <a:sym typeface="Wingdings" panose="05000000000000000000" pitchFamily="2" charset="2"/>
              </a:rPr>
              <a:t> </a:t>
            </a:r>
            <a:r>
              <a:rPr kumimoji="1" lang="en-US" altLang="zh-CN" dirty="0">
                <a:sym typeface="Wingdings" panose="05000000000000000000" pitchFamily="2" charset="2"/>
              </a:rPr>
              <a:t>x</a:t>
            </a:r>
            <a:r>
              <a:rPr kumimoji="1" lang="zh-CN" altLang="en-US" dirty="0">
                <a:sym typeface="Wingdings" panose="05000000000000000000" pitchFamily="2" charset="2"/>
              </a:rPr>
              <a:t> </a:t>
            </a:r>
            <a:r>
              <a:rPr kumimoji="1" lang="en-US" altLang="zh-CN" dirty="0">
                <a:sym typeface="Wingdings" panose="05000000000000000000" pitchFamily="2" charset="2"/>
              </a:rPr>
              <a:t>8</a:t>
            </a:r>
          </a:p>
          <a:p>
            <a:pPr lvl="2"/>
            <a:r>
              <a:rPr kumimoji="1" lang="en-US" altLang="zh-CN" dirty="0">
                <a:sym typeface="Wingdings" panose="05000000000000000000" pitchFamily="2" charset="2"/>
              </a:rPr>
              <a:t>Two</a:t>
            </a:r>
            <a:r>
              <a:rPr kumimoji="1" lang="zh-CN" altLang="en-US" dirty="0">
                <a:sym typeface="Wingdings" panose="05000000000000000000" pitchFamily="2" charset="2"/>
              </a:rPr>
              <a:t> </a:t>
            </a:r>
            <a:r>
              <a:rPr kumimoji="1" lang="en-US" altLang="zh-CN" dirty="0">
                <a:sym typeface="Wingdings" panose="05000000000000000000" pitchFamily="2" charset="2"/>
              </a:rPr>
              <a:t>bytes</a:t>
            </a:r>
            <a:r>
              <a:rPr kumimoji="1" lang="zh-CN" altLang="en-US" dirty="0">
                <a:sym typeface="Wingdings" panose="05000000000000000000" pitchFamily="2" charset="2"/>
              </a:rPr>
              <a:t> </a:t>
            </a:r>
            <a:r>
              <a:rPr kumimoji="1" lang="en-US" altLang="zh-CN" dirty="0">
                <a:sym typeface="Wingdings" panose="05000000000000000000" pitchFamily="2" charset="2"/>
              </a:rPr>
              <a:t>means</a:t>
            </a:r>
            <a:r>
              <a:rPr kumimoji="1" lang="zh-CN" altLang="en-US" dirty="0">
                <a:sym typeface="Wingdings" panose="05000000000000000000" pitchFamily="2" charset="2"/>
              </a:rPr>
              <a:t> </a:t>
            </a:r>
            <a:r>
              <a:rPr kumimoji="1" lang="en-US" altLang="zh-CN" dirty="0">
                <a:sym typeface="Wingdings" panose="05000000000000000000" pitchFamily="2" charset="2"/>
              </a:rPr>
              <a:t>byte</a:t>
            </a:r>
            <a:r>
              <a:rPr kumimoji="1" lang="zh-CN" altLang="en-US" dirty="0">
                <a:sym typeface="Wingdings" panose="05000000000000000000" pitchFamily="2" charset="2"/>
              </a:rPr>
              <a:t> </a:t>
            </a:r>
            <a:r>
              <a:rPr kumimoji="1" lang="en-US" altLang="zh-CN" dirty="0">
                <a:sym typeface="Wingdings" panose="05000000000000000000" pitchFamily="2" charset="2"/>
              </a:rPr>
              <a:t>mode.</a:t>
            </a:r>
            <a:endParaRPr kumimoji="1"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136428" y="627564"/>
            <a:ext cx="7474172" cy="1325563"/>
          </a:xfrm>
        </p:spPr>
        <p:txBody>
          <a:bodyPr>
            <a:normAutofit/>
          </a:bodyPr>
          <a:lstStyle/>
          <a:p>
            <a:br>
              <a:rPr lang="en-US" altLang="zh-CN" sz="2800">
                <a:sym typeface="+mn-ea"/>
              </a:rPr>
            </a:br>
            <a:r>
              <a:rPr lang="en-US" altLang="zh-CN" sz="2800">
                <a:sym typeface="+mn-ea"/>
              </a:rPr>
              <a:t>Asynchronous</a:t>
            </a:r>
            <a:r>
              <a:rPr lang="zh-CN" altLang="en-US" sz="2800">
                <a:sym typeface="+mn-ea"/>
              </a:rPr>
              <a:t> </a:t>
            </a:r>
            <a:r>
              <a:rPr lang="en-US" altLang="zh-CN" sz="2800">
                <a:sym typeface="+mn-ea"/>
              </a:rPr>
              <a:t>DRAM</a:t>
            </a:r>
            <a:br>
              <a:rPr lang="en-US" altLang="zh-CN" sz="2800"/>
            </a:br>
            <a:endParaRPr lang="zh-CN" altLang="en-US" sz="2800"/>
          </a:p>
        </p:txBody>
      </p:sp>
      <p:sp>
        <p:nvSpPr>
          <p:cNvPr id="21" name="内容占位符 2"/>
          <p:cNvSpPr>
            <a:spLocks noGrp="1"/>
          </p:cNvSpPr>
          <p:nvPr>
            <p:ph idx="1"/>
          </p:nvPr>
        </p:nvSpPr>
        <p:spPr>
          <a:xfrm>
            <a:off x="1136429" y="2278173"/>
            <a:ext cx="6467867" cy="3450613"/>
          </a:xfrm>
        </p:spPr>
        <p:txBody>
          <a:bodyPr anchor="ctr">
            <a:normAutofit/>
          </a:bodyPr>
          <a:lstStyle/>
          <a:p>
            <a:r>
              <a:rPr lang="zh-CN" altLang="zh-CN" sz="1900"/>
              <a:t>Conventional DRAM is controlled asynchronously, requiring the system designer to manually insert wait states to meet the specifications of the device. Timing depends on the speed of the DRAM and is independent of the system bus speed. It is these timing limitations that led to the development of the SDRAM.</a:t>
            </a:r>
          </a:p>
          <a:p>
            <a:r>
              <a:rPr lang="en-US" altLang="zh-CN" sz="1900"/>
              <a:t> </a:t>
            </a:r>
            <a:r>
              <a:rPr lang="zh-CN" altLang="zh-CN" sz="1900"/>
              <a:t>SDRAM is essentially a fast DRAM with a high-speed synchronous interface. I/O</a:t>
            </a:r>
            <a:r>
              <a:rPr lang="en-US" altLang="zh-CN" sz="1900"/>
              <a:t>‘</a:t>
            </a:r>
            <a:r>
              <a:rPr lang="zh-CN" altLang="zh-CN" sz="1900"/>
              <a:t>s and control signals are synchronized with an external clock, making new options available to the designer. Simplified interface circuitry, as well as high-bandwidth data throughput can be achieved using SDRAM over conventional DRAM.</a:t>
            </a:r>
          </a:p>
          <a:p>
            <a:endParaRPr lang="en-US" altLang="zh-CN" sz="1900"/>
          </a:p>
          <a:p>
            <a:endParaRPr lang="zh-CN" altLang="en-US" sz="1900"/>
          </a:p>
        </p:txBody>
      </p:sp>
      <p:sp>
        <p:nvSpPr>
          <p:cNvPr id="22" name="Rectangle 9"/>
          <p:cNvSpPr>
            <a:spLocks noGrp="1" noRot="1" noChangeAspect="1" noMove="1" noResize="1" noEditPoints="1" noAdjustHandles="1" noChangeArrowheads="1" noChangeShapeType="1" noTextEdit="1"/>
          </p:cNvSpPr>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11"/>
          <p:cNvSpPr>
            <a:spLocks noGrp="1" noRot="1" noChangeAspect="1" noMove="1" noResize="1" noEditPoints="1" noAdjustHandles="1" noChangeArrowheads="1" noChangeShapeType="1" noTextEdit="1"/>
          </p:cNvSpPr>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E7C48-A50C-FD4B-B470-277B0644FF90}"/>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Dram</a:t>
            </a:r>
            <a:r>
              <a:rPr kumimoji="1" lang="zh-CN" altLang="en-US" dirty="0"/>
              <a:t> </a:t>
            </a:r>
            <a:r>
              <a:rPr kumimoji="1" lang="en-US" altLang="zh-CN" dirty="0"/>
              <a:t>Freq</a:t>
            </a:r>
            <a:r>
              <a:rPr kumimoji="1" lang="zh-CN" altLang="en-US" dirty="0"/>
              <a:t> </a:t>
            </a:r>
            <a:r>
              <a:rPr kumimoji="1" lang="en-US" altLang="zh-CN" dirty="0"/>
              <a:t>2667</a:t>
            </a:r>
            <a:r>
              <a:rPr kumimoji="1" lang="zh-CN" altLang="en-US" dirty="0"/>
              <a:t> </a:t>
            </a:r>
            <a:r>
              <a:rPr kumimoji="1" lang="en-US" altLang="zh-CN" dirty="0"/>
              <a:t>not</a:t>
            </a:r>
            <a:r>
              <a:rPr kumimoji="1" lang="zh-CN" altLang="en-US" dirty="0"/>
              <a:t> </a:t>
            </a:r>
            <a:r>
              <a:rPr kumimoji="1" lang="en-US" altLang="zh-CN" dirty="0"/>
              <a:t>2777?</a:t>
            </a:r>
            <a:endParaRPr kumimoji="1" lang="zh-CN" altLang="en-US" dirty="0"/>
          </a:p>
        </p:txBody>
      </p:sp>
      <p:sp>
        <p:nvSpPr>
          <p:cNvPr id="3" name="内容占位符 2">
            <a:extLst>
              <a:ext uri="{FF2B5EF4-FFF2-40B4-BE49-F238E27FC236}">
                <a16:creationId xmlns:a16="http://schemas.microsoft.com/office/drawing/2014/main" id="{B809CF0A-1B6B-2540-BAA0-859C1053F056}"/>
              </a:ext>
            </a:extLst>
          </p:cNvPr>
          <p:cNvSpPr>
            <a:spLocks noGrp="1"/>
          </p:cNvSpPr>
          <p:nvPr>
            <p:ph idx="1"/>
          </p:nvPr>
        </p:nvSpPr>
        <p:spPr/>
        <p:txBody>
          <a:bodyPr/>
          <a:lstStyle/>
          <a:p>
            <a:r>
              <a:rPr kumimoji="1" lang="en-US" altLang="zh-CN" dirty="0"/>
              <a:t>From</a:t>
            </a:r>
            <a:r>
              <a:rPr kumimoji="1" lang="zh-CN" altLang="en-US" dirty="0"/>
              <a:t> </a:t>
            </a:r>
            <a:r>
              <a:rPr kumimoji="1" lang="en-US" altLang="zh-CN" dirty="0"/>
              <a:t>history,</a:t>
            </a:r>
            <a:r>
              <a:rPr kumimoji="1" lang="zh-CN" altLang="en-US" dirty="0"/>
              <a:t> </a:t>
            </a:r>
            <a:r>
              <a:rPr kumimoji="1" lang="en-US" altLang="zh-CN" dirty="0"/>
              <a:t>the</a:t>
            </a:r>
            <a:r>
              <a:rPr kumimoji="1" lang="zh-CN" altLang="en-US" dirty="0"/>
              <a:t> </a:t>
            </a:r>
            <a:r>
              <a:rPr kumimoji="1" lang="en-US" altLang="zh-CN" dirty="0"/>
              <a:t>base</a:t>
            </a:r>
            <a:r>
              <a:rPr kumimoji="1" lang="zh-CN" altLang="en-US" dirty="0"/>
              <a:t> </a:t>
            </a:r>
            <a:r>
              <a:rPr kumimoji="1" lang="en-US" altLang="zh-CN" dirty="0"/>
              <a:t>clock</a:t>
            </a:r>
            <a:r>
              <a:rPr kumimoji="1" lang="zh-CN" altLang="en-US" dirty="0"/>
              <a:t> </a:t>
            </a:r>
            <a:r>
              <a:rPr kumimoji="1" lang="en-US" altLang="zh-CN" dirty="0"/>
              <a:t>is</a:t>
            </a:r>
            <a:r>
              <a:rPr kumimoji="1" lang="zh-CN" altLang="en-US" dirty="0"/>
              <a:t> </a:t>
            </a:r>
            <a:r>
              <a:rPr kumimoji="1" lang="en-US" altLang="zh-CN" dirty="0"/>
              <a:t>100M</a:t>
            </a:r>
            <a:r>
              <a:rPr kumimoji="1" lang="zh-CN" altLang="en-US" dirty="0"/>
              <a:t> </a:t>
            </a:r>
            <a:r>
              <a:rPr kumimoji="1" lang="en-US" altLang="zh-CN" dirty="0"/>
              <a:t>or</a:t>
            </a:r>
            <a:r>
              <a:rPr kumimoji="1" lang="zh-CN" altLang="en-US" dirty="0"/>
              <a:t> </a:t>
            </a:r>
            <a:r>
              <a:rPr kumimoji="1" lang="en-US" altLang="zh-CN" dirty="0"/>
              <a:t>133M.</a:t>
            </a:r>
          </a:p>
          <a:p>
            <a:r>
              <a:rPr kumimoji="1" lang="en-US" altLang="zh-CN" dirty="0"/>
              <a:t>Dram</a:t>
            </a:r>
            <a:r>
              <a:rPr kumimoji="1" lang="zh-CN" altLang="en-US" dirty="0"/>
              <a:t> </a:t>
            </a:r>
            <a:r>
              <a:rPr kumimoji="1" lang="en-US" altLang="zh-CN" dirty="0" err="1"/>
              <a:t>freq</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multiple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base</a:t>
            </a:r>
            <a:r>
              <a:rPr kumimoji="1" lang="zh-CN" altLang="en-US" dirty="0"/>
              <a:t> </a:t>
            </a:r>
            <a:r>
              <a:rPr kumimoji="1" lang="en-US" altLang="zh-CN" dirty="0"/>
              <a:t>clock.</a:t>
            </a:r>
            <a:endParaRPr kumimoji="1" lang="zh-CN" altLang="en-US" dirty="0"/>
          </a:p>
        </p:txBody>
      </p:sp>
    </p:spTree>
    <p:extLst>
      <p:ext uri="{BB962C8B-B14F-4D97-AF65-F5344CB8AC3E}">
        <p14:creationId xmlns:p14="http://schemas.microsoft.com/office/powerpoint/2010/main" val="2956363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What’s</a:t>
            </a:r>
            <a:r>
              <a:rPr kumimoji="1" lang="zh-CN" altLang="en-US" dirty="0"/>
              <a:t> </a:t>
            </a:r>
            <a:r>
              <a:rPr kumimoji="1" lang="en-US" altLang="zh-CN" dirty="0"/>
              <a:t>the</a:t>
            </a:r>
            <a:r>
              <a:rPr kumimoji="1" lang="zh-CN" altLang="en-US" dirty="0"/>
              <a:t> </a:t>
            </a:r>
            <a:r>
              <a:rPr kumimoji="1" lang="en-US" altLang="zh-CN" dirty="0"/>
              <a:t>initialized</a:t>
            </a:r>
            <a:r>
              <a:rPr kumimoji="1" lang="zh-CN" altLang="en-US" dirty="0"/>
              <a:t> </a:t>
            </a:r>
            <a:r>
              <a:rPr kumimoji="1" lang="en-US" altLang="zh-CN" dirty="0"/>
              <a:t>data</a:t>
            </a:r>
            <a:r>
              <a:rPr kumimoji="1" lang="zh-CN" altLang="en-US" dirty="0"/>
              <a:t> </a:t>
            </a:r>
            <a:r>
              <a:rPr kumimoji="1" lang="en-US" altLang="zh-CN" dirty="0"/>
              <a:t>of</a:t>
            </a:r>
            <a:r>
              <a:rPr kumimoji="1" lang="zh-CN" altLang="en-US" dirty="0"/>
              <a:t> </a:t>
            </a:r>
            <a:r>
              <a:rPr kumimoji="1" lang="en-US" altLang="zh-CN" dirty="0"/>
              <a:t>DRAM?</a:t>
            </a:r>
            <a:endParaRPr kumimoji="1" lang="zh-CN" altLang="en-US" dirty="0"/>
          </a:p>
        </p:txBody>
      </p:sp>
      <p:sp>
        <p:nvSpPr>
          <p:cNvPr id="3" name="内容占位符 2"/>
          <p:cNvSpPr>
            <a:spLocks noGrp="1"/>
          </p:cNvSpPr>
          <p:nvPr>
            <p:ph idx="1"/>
          </p:nvPr>
        </p:nvSpPr>
        <p:spPr/>
        <p:txBody>
          <a:bodyPr/>
          <a:lstStyle/>
          <a:p>
            <a:r>
              <a:rPr kumimoji="1" lang="en-US" altLang="zh-CN" dirty="0" err="1"/>
              <a:t>Jedec</a:t>
            </a:r>
            <a:r>
              <a:rPr kumimoji="1" lang="zh-CN" altLang="en-US" dirty="0"/>
              <a:t> </a:t>
            </a:r>
            <a:r>
              <a:rPr kumimoji="1" lang="en-US" altLang="zh-CN" dirty="0"/>
              <a:t>Spec</a:t>
            </a:r>
            <a:r>
              <a:rPr kumimoji="1" lang="zh-CN" altLang="en-US" dirty="0"/>
              <a:t> </a:t>
            </a:r>
            <a:r>
              <a:rPr kumimoji="1" lang="en-US" altLang="zh-CN" dirty="0"/>
              <a:t>don’t</a:t>
            </a:r>
            <a:r>
              <a:rPr kumimoji="1" lang="zh-CN" altLang="en-US" dirty="0"/>
              <a:t> </a:t>
            </a:r>
            <a:r>
              <a:rPr kumimoji="1" lang="en-US" altLang="zh-CN" dirty="0"/>
              <a:t>specified</a:t>
            </a:r>
            <a:r>
              <a:rPr kumimoji="1" lang="zh-CN" altLang="en-US" dirty="0"/>
              <a:t> </a:t>
            </a:r>
            <a:r>
              <a:rPr kumimoji="1" lang="en-US" altLang="zh-CN" dirty="0"/>
              <a:t>the</a:t>
            </a:r>
            <a:r>
              <a:rPr kumimoji="1" lang="zh-CN" altLang="en-US" dirty="0"/>
              <a:t> </a:t>
            </a:r>
            <a:r>
              <a:rPr kumimoji="1" lang="en-US" altLang="zh-CN" dirty="0"/>
              <a:t>initialized</a:t>
            </a:r>
            <a:r>
              <a:rPr kumimoji="1" lang="zh-CN" altLang="en-US" dirty="0"/>
              <a:t> </a:t>
            </a:r>
            <a:r>
              <a:rPr kumimoji="1" lang="en-US" altLang="zh-CN" dirty="0"/>
              <a:t>data</a:t>
            </a:r>
            <a:r>
              <a:rPr kumimoji="1" lang="zh-CN" altLang="en-US" dirty="0"/>
              <a:t> </a:t>
            </a:r>
            <a:r>
              <a:rPr kumimoji="1" lang="en-US" altLang="zh-CN" dirty="0"/>
              <a:t>of</a:t>
            </a:r>
            <a:r>
              <a:rPr kumimoji="1" lang="zh-CN" altLang="en-US" dirty="0"/>
              <a:t> </a:t>
            </a:r>
            <a:r>
              <a:rPr kumimoji="1" lang="en-US" altLang="zh-CN" dirty="0"/>
              <a:t>dram,</a:t>
            </a:r>
            <a:r>
              <a:rPr kumimoji="1" lang="zh-CN" altLang="en-US" dirty="0"/>
              <a:t> </a:t>
            </a:r>
            <a:r>
              <a:rPr kumimoji="1" lang="en-US" altLang="zh-CN" dirty="0"/>
              <a:t>it’s</a:t>
            </a:r>
            <a:r>
              <a:rPr kumimoji="1" lang="zh-CN" altLang="en-US" dirty="0"/>
              <a:t> </a:t>
            </a:r>
            <a:r>
              <a:rPr kumimoji="1" lang="en-US" altLang="zh-CN" dirty="0"/>
              <a:t>meaningless.</a:t>
            </a:r>
          </a:p>
          <a:p>
            <a:r>
              <a:rPr kumimoji="1" lang="en-US" altLang="zh-CN" dirty="0"/>
              <a:t>For</a:t>
            </a:r>
            <a:r>
              <a:rPr kumimoji="1" lang="zh-CN" altLang="en-US" dirty="0"/>
              <a:t> </a:t>
            </a:r>
            <a:r>
              <a:rPr kumimoji="1" lang="en-US" altLang="zh-CN" dirty="0"/>
              <a:t>low</a:t>
            </a:r>
            <a:r>
              <a:rPr kumimoji="1" lang="zh-CN" altLang="en-US" dirty="0"/>
              <a:t> </a:t>
            </a:r>
            <a:r>
              <a:rPr kumimoji="1" lang="en-US" altLang="zh-CN" dirty="0"/>
              <a:t>power,</a:t>
            </a:r>
            <a:r>
              <a:rPr kumimoji="1" lang="zh-CN" altLang="en-US" dirty="0"/>
              <a:t> </a:t>
            </a:r>
            <a:r>
              <a:rPr kumimoji="1" lang="en-US" altLang="zh-CN" dirty="0"/>
              <a:t>‘1’</a:t>
            </a:r>
            <a:r>
              <a:rPr kumimoji="1" lang="zh-CN" altLang="en-US" dirty="0"/>
              <a:t> </a:t>
            </a:r>
            <a:r>
              <a:rPr kumimoji="1" lang="en-US" altLang="zh-CN" dirty="0"/>
              <a:t>seems</a:t>
            </a:r>
            <a:r>
              <a:rPr kumimoji="1" lang="zh-CN" altLang="en-US" dirty="0"/>
              <a:t> </a:t>
            </a:r>
            <a:r>
              <a:rPr kumimoji="1" lang="en-US" altLang="zh-CN" dirty="0"/>
              <a:t>more</a:t>
            </a:r>
            <a:r>
              <a:rPr kumimoji="1" lang="zh-CN" altLang="en-US" dirty="0"/>
              <a:t> </a:t>
            </a:r>
            <a:r>
              <a:rPr kumimoji="1" lang="en-US" altLang="zh-CN" dirty="0"/>
              <a:t>better</a:t>
            </a:r>
            <a:r>
              <a:rPr kumimoji="1" lang="zh-CN" altLang="en-US" dirty="0"/>
              <a:t> </a:t>
            </a:r>
            <a:r>
              <a:rPr kumimoji="1" lang="en-US" altLang="zh-CN" dirty="0"/>
              <a:t>than</a:t>
            </a:r>
            <a:r>
              <a:rPr kumimoji="1" lang="zh-CN" altLang="en-US" dirty="0"/>
              <a:t> </a:t>
            </a:r>
            <a:r>
              <a:rPr kumimoji="1" lang="en-US" altLang="zh-CN" dirty="0"/>
              <a:t>‘0’.</a:t>
            </a:r>
            <a:endParaRPr kumimoji="1"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E9C3F4-3F65-ED44-A9D6-559D96256339}"/>
              </a:ext>
            </a:extLst>
          </p:cNvPr>
          <p:cNvSpPr>
            <a:spLocks noGrp="1"/>
          </p:cNvSpPr>
          <p:nvPr>
            <p:ph type="title"/>
          </p:nvPr>
        </p:nvSpPr>
        <p:spPr/>
        <p:txBody>
          <a:bodyPr>
            <a:normAutofit/>
          </a:bodyPr>
          <a:lstStyle/>
          <a:p>
            <a:r>
              <a:rPr kumimoji="1" lang="en-US" altLang="zh-CN" dirty="0"/>
              <a:t>Dynamic</a:t>
            </a:r>
            <a:r>
              <a:rPr kumimoji="1" lang="zh-CN" altLang="en-US" dirty="0"/>
              <a:t> </a:t>
            </a:r>
            <a:r>
              <a:rPr kumimoji="1" lang="en-US" altLang="zh-CN" dirty="0"/>
              <a:t>ODT</a:t>
            </a:r>
            <a:endParaRPr kumimoji="1" lang="zh-CN" altLang="en-US" dirty="0"/>
          </a:p>
        </p:txBody>
      </p:sp>
      <p:sp>
        <p:nvSpPr>
          <p:cNvPr id="3" name="内容占位符 2">
            <a:extLst>
              <a:ext uri="{FF2B5EF4-FFF2-40B4-BE49-F238E27FC236}">
                <a16:creationId xmlns:a16="http://schemas.microsoft.com/office/drawing/2014/main" id="{24A5FD62-ED86-D045-9DD1-F69864115C31}"/>
              </a:ext>
            </a:extLst>
          </p:cNvPr>
          <p:cNvSpPr>
            <a:spLocks noGrp="1"/>
          </p:cNvSpPr>
          <p:nvPr>
            <p:ph idx="1"/>
          </p:nvPr>
        </p:nvSpPr>
        <p:spPr/>
        <p:txBody>
          <a:bodyPr/>
          <a:lstStyle/>
          <a:p>
            <a:r>
              <a:rPr lang="zh-CN" altLang="zh-CN" i="1" dirty="0"/>
              <a:t>Dynamic ODT allows a DDR3 SDRAM device to change termination values seamlessly between write commands issued to different modules. This feature is not available in DDR2 SDRAM systems, which require a bus idle time when changing termination values on the same device.</a:t>
            </a:r>
            <a:endParaRPr lang="zh-CN" altLang="zh-CN" dirty="0"/>
          </a:p>
          <a:p>
            <a:endParaRPr kumimoji="1" lang="zh-CN" altLang="en-US" dirty="0"/>
          </a:p>
        </p:txBody>
      </p:sp>
    </p:spTree>
    <p:extLst>
      <p:ext uri="{BB962C8B-B14F-4D97-AF65-F5344CB8AC3E}">
        <p14:creationId xmlns:p14="http://schemas.microsoft.com/office/powerpoint/2010/main" val="21928156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143534-3EDF-864B-BEEC-67EB0BA9A8A1}"/>
              </a:ext>
            </a:extLst>
          </p:cNvPr>
          <p:cNvSpPr>
            <a:spLocks noGrp="1"/>
          </p:cNvSpPr>
          <p:nvPr>
            <p:ph type="title"/>
          </p:nvPr>
        </p:nvSpPr>
        <p:spPr/>
        <p:txBody>
          <a:bodyPr/>
          <a:lstStyle/>
          <a:p>
            <a:r>
              <a:rPr kumimoji="1" lang="en-US" altLang="zh-CN" dirty="0"/>
              <a:t>ODT</a:t>
            </a:r>
            <a:r>
              <a:rPr kumimoji="1" lang="zh-CN" altLang="en-US" dirty="0"/>
              <a:t> </a:t>
            </a:r>
            <a:r>
              <a:rPr kumimoji="1" lang="en-US" altLang="zh-CN" dirty="0"/>
              <a:t>Park</a:t>
            </a:r>
            <a:endParaRPr kumimoji="1" lang="zh-CN" altLang="en-US" dirty="0"/>
          </a:p>
        </p:txBody>
      </p:sp>
      <p:sp>
        <p:nvSpPr>
          <p:cNvPr id="3" name="内容占位符 2">
            <a:extLst>
              <a:ext uri="{FF2B5EF4-FFF2-40B4-BE49-F238E27FC236}">
                <a16:creationId xmlns:a16="http://schemas.microsoft.com/office/drawing/2014/main" id="{EE8FC990-10EC-994D-A877-6F03EFF2702F}"/>
              </a:ext>
            </a:extLst>
          </p:cNvPr>
          <p:cNvSpPr>
            <a:spLocks noGrp="1"/>
          </p:cNvSpPr>
          <p:nvPr>
            <p:ph idx="1"/>
          </p:nvPr>
        </p:nvSpPr>
        <p:spPr/>
        <p:txBody>
          <a:bodyPr/>
          <a:lstStyle/>
          <a:p>
            <a:r>
              <a:rPr lang="en-US" altLang="zh-CN" dirty="0"/>
              <a:t>PC4.</a:t>
            </a:r>
          </a:p>
          <a:p>
            <a:r>
              <a:rPr lang="zh-CN" altLang="zh-CN" dirty="0"/>
              <a:t>Improvements to the ODT protocol and a new Park Mode allow for a nominal termination and dynamic write termination without having to drive the ODT pin</a:t>
            </a:r>
            <a:r>
              <a:rPr lang="en-US" altLang="zh-CN" dirty="0"/>
              <a:t>.</a:t>
            </a:r>
            <a:endParaRPr lang="zh-CN" altLang="zh-CN" dirty="0"/>
          </a:p>
          <a:p>
            <a:endParaRPr kumimoji="1" lang="zh-CN" altLang="en-US" dirty="0"/>
          </a:p>
        </p:txBody>
      </p:sp>
    </p:spTree>
    <p:extLst>
      <p:ext uri="{BB962C8B-B14F-4D97-AF65-F5344CB8AC3E}">
        <p14:creationId xmlns:p14="http://schemas.microsoft.com/office/powerpoint/2010/main" val="8484619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E7FEDF-684E-534E-9005-63713B2A715A}"/>
              </a:ext>
            </a:extLst>
          </p:cNvPr>
          <p:cNvSpPr>
            <a:spLocks noGrp="1"/>
          </p:cNvSpPr>
          <p:nvPr>
            <p:ph type="title"/>
          </p:nvPr>
        </p:nvSpPr>
        <p:spPr/>
        <p:txBody>
          <a:bodyPr/>
          <a:lstStyle/>
          <a:p>
            <a:r>
              <a:rPr kumimoji="1" lang="en-US" altLang="zh-CN" dirty="0"/>
              <a:t>Power</a:t>
            </a:r>
            <a:r>
              <a:rPr kumimoji="1" lang="zh-CN" altLang="en-US" dirty="0"/>
              <a:t> </a:t>
            </a:r>
            <a:r>
              <a:rPr kumimoji="1" lang="en-US" altLang="zh-CN" dirty="0"/>
              <a:t>Consumption</a:t>
            </a:r>
            <a:r>
              <a:rPr kumimoji="1" lang="zh-CN" altLang="en-US" dirty="0"/>
              <a:t> </a:t>
            </a:r>
            <a:r>
              <a:rPr kumimoji="1" lang="en-US" altLang="zh-CN" dirty="0"/>
              <a:t>of</a:t>
            </a:r>
            <a:r>
              <a:rPr kumimoji="1" lang="zh-CN" altLang="en-US" dirty="0"/>
              <a:t> </a:t>
            </a:r>
            <a:r>
              <a:rPr kumimoji="1" lang="en-US" altLang="zh-CN" dirty="0"/>
              <a:t>ODT</a:t>
            </a:r>
            <a:endParaRPr kumimoji="1" lang="zh-CN" altLang="en-US" dirty="0"/>
          </a:p>
        </p:txBody>
      </p:sp>
      <p:sp>
        <p:nvSpPr>
          <p:cNvPr id="3" name="内容占位符 2">
            <a:extLst>
              <a:ext uri="{FF2B5EF4-FFF2-40B4-BE49-F238E27FC236}">
                <a16:creationId xmlns:a16="http://schemas.microsoft.com/office/drawing/2014/main" id="{FC17A3BA-37D8-6544-ABEE-1576196A544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650E4DF-E458-0D49-B645-A4F8F22E9221}"/>
              </a:ext>
            </a:extLst>
          </p:cNvPr>
          <p:cNvPicPr>
            <a:picLocks noChangeAspect="1"/>
          </p:cNvPicPr>
          <p:nvPr/>
        </p:nvPicPr>
        <p:blipFill>
          <a:blip r:embed="rId2"/>
          <a:stretch>
            <a:fillRect/>
          </a:stretch>
        </p:blipFill>
        <p:spPr>
          <a:xfrm>
            <a:off x="3953551" y="1365337"/>
            <a:ext cx="5172519" cy="4921773"/>
          </a:xfrm>
          <a:prstGeom prst="rect">
            <a:avLst/>
          </a:prstGeom>
        </p:spPr>
      </p:pic>
    </p:spTree>
    <p:extLst>
      <p:ext uri="{BB962C8B-B14F-4D97-AF65-F5344CB8AC3E}">
        <p14:creationId xmlns:p14="http://schemas.microsoft.com/office/powerpoint/2010/main" val="28670302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638D2-C95E-524E-9CE3-14C9195ED695}"/>
              </a:ext>
            </a:extLst>
          </p:cNvPr>
          <p:cNvSpPr>
            <a:spLocks noGrp="1"/>
          </p:cNvSpPr>
          <p:nvPr>
            <p:ph type="title"/>
          </p:nvPr>
        </p:nvSpPr>
        <p:spPr/>
        <p:txBody>
          <a:bodyPr/>
          <a:lstStyle/>
          <a:p>
            <a:r>
              <a:rPr kumimoji="1" lang="en-US" altLang="zh-CN" dirty="0"/>
              <a:t>Only</a:t>
            </a:r>
            <a:r>
              <a:rPr kumimoji="1" lang="zh-CN" altLang="en-US" dirty="0"/>
              <a:t> </a:t>
            </a:r>
            <a:r>
              <a:rPr kumimoji="1" lang="en-US" altLang="zh-CN" dirty="0"/>
              <a:t>one</a:t>
            </a:r>
            <a:r>
              <a:rPr kumimoji="1" lang="zh-CN" altLang="en-US" dirty="0"/>
              <a:t> </a:t>
            </a:r>
            <a:r>
              <a:rPr kumimoji="1" lang="en-US" altLang="zh-CN" dirty="0"/>
              <a:t>ODT</a:t>
            </a:r>
            <a:r>
              <a:rPr kumimoji="1" lang="zh-CN" altLang="en-US" dirty="0"/>
              <a:t> </a:t>
            </a:r>
            <a:r>
              <a:rPr kumimoji="1" lang="en-US" altLang="zh-CN" dirty="0"/>
              <a:t>of</a:t>
            </a:r>
            <a:r>
              <a:rPr kumimoji="1" lang="zh-CN" altLang="en-US" dirty="0"/>
              <a:t> </a:t>
            </a:r>
            <a:r>
              <a:rPr kumimoji="1" lang="en-US" altLang="zh-CN" dirty="0"/>
              <a:t>two</a:t>
            </a:r>
            <a:r>
              <a:rPr kumimoji="1" lang="zh-CN" altLang="en-US" dirty="0"/>
              <a:t> </a:t>
            </a:r>
            <a:r>
              <a:rPr kumimoji="1" lang="en-US" altLang="zh-CN" dirty="0"/>
              <a:t>ranks</a:t>
            </a:r>
            <a:endParaRPr kumimoji="1" lang="zh-CN" altLang="en-US" dirty="0"/>
          </a:p>
        </p:txBody>
      </p:sp>
      <p:sp>
        <p:nvSpPr>
          <p:cNvPr id="3" name="内容占位符 2">
            <a:extLst>
              <a:ext uri="{FF2B5EF4-FFF2-40B4-BE49-F238E27FC236}">
                <a16:creationId xmlns:a16="http://schemas.microsoft.com/office/drawing/2014/main" id="{D896C7E8-56AB-A740-A9D6-17308BE422E3}"/>
              </a:ext>
            </a:extLst>
          </p:cNvPr>
          <p:cNvSpPr>
            <a:spLocks noGrp="1"/>
          </p:cNvSpPr>
          <p:nvPr>
            <p:ph idx="1"/>
          </p:nvPr>
        </p:nvSpPr>
        <p:spPr/>
        <p:txBody>
          <a:bodyPr/>
          <a:lstStyle/>
          <a:p>
            <a:r>
              <a:rPr lang="zh-CN" altLang="zh-CN" dirty="0"/>
              <a:t>Since the two ranks are physically very close on the memory, only one ODT signal is necessary for proper termination.</a:t>
            </a:r>
          </a:p>
          <a:p>
            <a:endParaRPr kumimoji="1" lang="zh-CN" altLang="en-US" dirty="0"/>
          </a:p>
        </p:txBody>
      </p:sp>
    </p:spTree>
    <p:extLst>
      <p:ext uri="{BB962C8B-B14F-4D97-AF65-F5344CB8AC3E}">
        <p14:creationId xmlns:p14="http://schemas.microsoft.com/office/powerpoint/2010/main" val="16804256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F7A6A-E3A9-7C4A-AC30-7935A3B76CF0}"/>
              </a:ext>
            </a:extLst>
          </p:cNvPr>
          <p:cNvSpPr>
            <a:spLocks noGrp="1"/>
          </p:cNvSpPr>
          <p:nvPr>
            <p:ph type="title"/>
          </p:nvPr>
        </p:nvSpPr>
        <p:spPr/>
        <p:txBody>
          <a:bodyPr/>
          <a:lstStyle/>
          <a:p>
            <a:r>
              <a:rPr kumimoji="1" lang="en-US" altLang="zh-CN" dirty="0"/>
              <a:t>ODT</a:t>
            </a:r>
            <a:r>
              <a:rPr kumimoji="1" lang="zh-CN" altLang="en-US" dirty="0"/>
              <a:t> </a:t>
            </a:r>
            <a:r>
              <a:rPr kumimoji="1" lang="en-US" altLang="zh-CN" dirty="0"/>
              <a:t>when</a:t>
            </a:r>
            <a:r>
              <a:rPr kumimoji="1" lang="zh-CN" altLang="en-US" dirty="0"/>
              <a:t> </a:t>
            </a:r>
            <a:r>
              <a:rPr kumimoji="1" lang="en-US" altLang="zh-CN" dirty="0"/>
              <a:t>power</a:t>
            </a:r>
            <a:r>
              <a:rPr kumimoji="1" lang="zh-CN" altLang="en-US" dirty="0"/>
              <a:t> </a:t>
            </a:r>
            <a:r>
              <a:rPr kumimoji="1" lang="en-US" altLang="zh-CN" dirty="0"/>
              <a:t>down</a:t>
            </a:r>
            <a:endParaRPr kumimoji="1" lang="zh-CN" altLang="en-US" dirty="0"/>
          </a:p>
        </p:txBody>
      </p:sp>
      <p:sp>
        <p:nvSpPr>
          <p:cNvPr id="3" name="内容占位符 2">
            <a:extLst>
              <a:ext uri="{FF2B5EF4-FFF2-40B4-BE49-F238E27FC236}">
                <a16:creationId xmlns:a16="http://schemas.microsoft.com/office/drawing/2014/main" id="{3E18298D-CED6-EB49-B1F7-FAE77A20E295}"/>
              </a:ext>
            </a:extLst>
          </p:cNvPr>
          <p:cNvSpPr>
            <a:spLocks noGrp="1"/>
          </p:cNvSpPr>
          <p:nvPr>
            <p:ph idx="1"/>
          </p:nvPr>
        </p:nvSpPr>
        <p:spPr/>
        <p:txBody>
          <a:bodyPr/>
          <a:lstStyle/>
          <a:p>
            <a:r>
              <a:rPr lang="zh-CN" altLang="zh-CN" dirty="0"/>
              <a:t>Users can define whether ODT can be on/off during PD with MR11 OP&lt;2&gt;.</a:t>
            </a:r>
            <a:r>
              <a:rPr lang="zh-CN" altLang="zh-CN" b="1" dirty="0"/>
              <a:t> It is intended to offer easy ODT control with 2 rank configuration.</a:t>
            </a:r>
            <a:endParaRPr lang="zh-CN" altLang="zh-CN" dirty="0"/>
          </a:p>
          <a:p>
            <a:endParaRPr kumimoji="1" lang="zh-CN" altLang="en-US" dirty="0"/>
          </a:p>
        </p:txBody>
      </p:sp>
    </p:spTree>
    <p:extLst>
      <p:ext uri="{BB962C8B-B14F-4D97-AF65-F5344CB8AC3E}">
        <p14:creationId xmlns:p14="http://schemas.microsoft.com/office/powerpoint/2010/main" val="42128318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1003E-0074-1E4A-A357-EEA1D38577A1}"/>
              </a:ext>
            </a:extLst>
          </p:cNvPr>
          <p:cNvSpPr>
            <a:spLocks noGrp="1"/>
          </p:cNvSpPr>
          <p:nvPr>
            <p:ph type="title"/>
          </p:nvPr>
        </p:nvSpPr>
        <p:spPr/>
        <p:txBody>
          <a:bodyPr/>
          <a:lstStyle/>
          <a:p>
            <a:r>
              <a:rPr kumimoji="1" lang="en-US" altLang="zh-CN" dirty="0"/>
              <a:t>VDDQ</a:t>
            </a:r>
            <a:r>
              <a:rPr kumimoji="1" lang="zh-CN" altLang="en-US" dirty="0"/>
              <a:t> </a:t>
            </a:r>
            <a:r>
              <a:rPr kumimoji="1" lang="en-US" altLang="zh-CN" dirty="0"/>
              <a:t>Termination</a:t>
            </a:r>
            <a:r>
              <a:rPr kumimoji="1" lang="zh-CN" altLang="en-US" dirty="0"/>
              <a:t> </a:t>
            </a:r>
            <a:r>
              <a:rPr kumimoji="1" lang="en-US" altLang="zh-CN" dirty="0"/>
              <a:t>vs</a:t>
            </a:r>
            <a:r>
              <a:rPr kumimoji="1" lang="zh-CN" altLang="en-US" dirty="0"/>
              <a:t> </a:t>
            </a:r>
            <a:r>
              <a:rPr kumimoji="1" lang="en-US" altLang="zh-CN" dirty="0"/>
              <a:t>VSSQ</a:t>
            </a:r>
            <a:r>
              <a:rPr kumimoji="1" lang="zh-CN" altLang="en-US" dirty="0"/>
              <a:t> </a:t>
            </a:r>
            <a:r>
              <a:rPr kumimoji="1" lang="en-US" altLang="zh-CN" dirty="0"/>
              <a:t>Termination</a:t>
            </a:r>
            <a:endParaRPr kumimoji="1" lang="zh-CN" altLang="en-US" dirty="0"/>
          </a:p>
        </p:txBody>
      </p:sp>
      <p:sp>
        <p:nvSpPr>
          <p:cNvPr id="3" name="内容占位符 2">
            <a:extLst>
              <a:ext uri="{FF2B5EF4-FFF2-40B4-BE49-F238E27FC236}">
                <a16:creationId xmlns:a16="http://schemas.microsoft.com/office/drawing/2014/main" id="{B59C43F6-F0AB-BD4A-B3BC-BBB561E38A46}"/>
              </a:ext>
            </a:extLst>
          </p:cNvPr>
          <p:cNvSpPr>
            <a:spLocks noGrp="1"/>
          </p:cNvSpPr>
          <p:nvPr>
            <p:ph idx="1"/>
          </p:nvPr>
        </p:nvSpPr>
        <p:spPr/>
        <p:txBody>
          <a:bodyPr/>
          <a:lstStyle/>
          <a:p>
            <a:r>
              <a:rPr kumimoji="1" lang="en-US" altLang="zh-CN" dirty="0"/>
              <a:t>LP4:</a:t>
            </a:r>
            <a:r>
              <a:rPr kumimoji="1" lang="zh-CN" altLang="en-US" dirty="0"/>
              <a:t> </a:t>
            </a:r>
            <a:r>
              <a:rPr kumimoji="1" lang="en-US" altLang="zh-CN" dirty="0"/>
              <a:t>VSSQ</a:t>
            </a:r>
            <a:r>
              <a:rPr kumimoji="1" lang="zh-CN" altLang="en-US" dirty="0"/>
              <a:t> </a:t>
            </a:r>
            <a:r>
              <a:rPr kumimoji="1" lang="en-US" altLang="zh-CN" dirty="0"/>
              <a:t>Termination;</a:t>
            </a:r>
          </a:p>
          <a:p>
            <a:pPr lvl="1"/>
            <a:r>
              <a:rPr kumimoji="1" lang="en-US" altLang="zh-CN" dirty="0"/>
              <a:t>LVSTL</a:t>
            </a:r>
          </a:p>
          <a:p>
            <a:r>
              <a:rPr kumimoji="1" lang="en-US" altLang="zh-CN" dirty="0"/>
              <a:t>PC4:</a:t>
            </a:r>
            <a:r>
              <a:rPr kumimoji="1" lang="zh-CN" altLang="en-US" dirty="0"/>
              <a:t> </a:t>
            </a:r>
            <a:r>
              <a:rPr kumimoji="1" lang="en-US" altLang="zh-CN" dirty="0"/>
              <a:t>VDDQ</a:t>
            </a:r>
            <a:r>
              <a:rPr kumimoji="1" lang="zh-CN" altLang="en-US" dirty="0"/>
              <a:t> </a:t>
            </a:r>
            <a:r>
              <a:rPr kumimoji="1" lang="en-US" altLang="zh-CN" dirty="0"/>
              <a:t>Termination.</a:t>
            </a:r>
          </a:p>
          <a:p>
            <a:pPr lvl="1"/>
            <a:r>
              <a:rPr kumimoji="1" lang="en-US" altLang="zh-CN" dirty="0"/>
              <a:t>POD12</a:t>
            </a:r>
            <a:endParaRPr kumimoji="1" lang="zh-CN" altLang="en-US" dirty="0"/>
          </a:p>
        </p:txBody>
      </p:sp>
    </p:spTree>
    <p:extLst>
      <p:ext uri="{BB962C8B-B14F-4D97-AF65-F5344CB8AC3E}">
        <p14:creationId xmlns:p14="http://schemas.microsoft.com/office/powerpoint/2010/main" val="30273917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18CF29-FF76-8C4E-B160-69244275D87D}"/>
              </a:ext>
            </a:extLst>
          </p:cNvPr>
          <p:cNvSpPr>
            <a:spLocks noGrp="1"/>
          </p:cNvSpPr>
          <p:nvPr>
            <p:ph type="title"/>
          </p:nvPr>
        </p:nvSpPr>
        <p:spPr/>
        <p:txBody>
          <a:bodyPr/>
          <a:lstStyle/>
          <a:p>
            <a:r>
              <a:rPr kumimoji="1" lang="en-US" altLang="zh-CN" dirty="0"/>
              <a:t>IO</a:t>
            </a:r>
            <a:endParaRPr kumimoji="1" lang="zh-CN" altLang="en-US" dirty="0"/>
          </a:p>
        </p:txBody>
      </p:sp>
      <p:sp>
        <p:nvSpPr>
          <p:cNvPr id="3" name="内容占位符 2">
            <a:extLst>
              <a:ext uri="{FF2B5EF4-FFF2-40B4-BE49-F238E27FC236}">
                <a16:creationId xmlns:a16="http://schemas.microsoft.com/office/drawing/2014/main" id="{A019AA47-2965-6E41-90C7-2852C02D25F5}"/>
              </a:ext>
            </a:extLst>
          </p:cNvPr>
          <p:cNvSpPr>
            <a:spLocks noGrp="1"/>
          </p:cNvSpPr>
          <p:nvPr>
            <p:ph idx="1"/>
          </p:nvPr>
        </p:nvSpPr>
        <p:spPr/>
        <p:txBody>
          <a:bodyPr/>
          <a:lstStyle/>
          <a:p>
            <a:endParaRPr kumimoji="1" lang="zh-CN" altLang="en-US"/>
          </a:p>
        </p:txBody>
      </p:sp>
      <p:pic>
        <p:nvPicPr>
          <p:cNvPr id="1030" name="Picture 6" descr="Comparison of Signaling Standards &#10;HSUL &#10;Large voltage swings &#10;Power reduction in most cases &#10;Limited channels,'data rates &#10;Lower RX Ci &#10;Lower termination/OC power - &#10;high logic level has &#10;OBI can be used &#10;V REF AC coupled to a Single &#10;supply &#10;27 &#10;VREF at VOOQ/2 &#10;Much improved SI over HSUL &#10;allowing expansion Of &#10;channels/data rates &#10;LVSTL &#10;Lower terminatio - low &#10;logic level has 120 &#10;DEI Can be used &#10;AC coupled to Z Supply &#10;VDDQ agreement may not be req'd &#10;N N driver Ci reduction and &#10;allows aggressive scaling ">
            <a:extLst>
              <a:ext uri="{FF2B5EF4-FFF2-40B4-BE49-F238E27FC236}">
                <a16:creationId xmlns:a16="http://schemas.microsoft.com/office/drawing/2014/main" id="{0DF45888-DE75-1E4A-83FF-83CFF7D1C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898" y="1664498"/>
            <a:ext cx="5319102" cy="39373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ignaling Standards — Swing, &#10;• VREF, and &#10;Current &#10;'VDDQ &#10;VREFPODL &#10;VREFHSUL, &#10;VREFSSTL &#10;VREFLVSTL &#10;GND &#10;HSUL: &#10;swing = VDDQ &#10;IL-O &#10;(Only dynamic &#10;switching power) &#10;VREF = VDDQ/2 &#10;28 &#10;SSTL: &#10;Swing = &#10;IH = VDDQ/ 2(RS+RT) &#10;IL = VDDQ/ 2(RS+RT) &#10;VREF = VDDQ/2 &#10;PODL: &#10;Swing = &#10;IH=O &#10;IL = VDDQ/ (RS+RT) &#10;VREF = &#10;VDDQ/2 &#10;LVSTL: &#10;Swing = &#10;IH = VDDQ/ (RT+RS) &#10;IL = o &#10;VREF = &#10;RT/(RS+RT)*VDDQ/2 ">
            <a:extLst>
              <a:ext uri="{FF2B5EF4-FFF2-40B4-BE49-F238E27FC236}">
                <a16:creationId xmlns:a16="http://schemas.microsoft.com/office/drawing/2014/main" id="{24539DE5-7F23-D941-9B63-066B58C5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302" y="1664498"/>
            <a:ext cx="5686985" cy="4213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0775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Dram</a:t>
            </a:r>
            <a:r>
              <a:rPr lang="zh-CN" altLang="en-US" dirty="0">
                <a:sym typeface="+mn-ea"/>
              </a:rPr>
              <a:t> </a:t>
            </a:r>
            <a:r>
              <a:rPr lang="en-US" altLang="zh-CN" dirty="0">
                <a:sym typeface="+mn-ea"/>
              </a:rPr>
              <a:t>Package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a:grpSpLocks noGrp="1" noUngrp="1" noRot="1" noChangeAspect="1" noMove="1" noResize="1"/>
          </p:cNvGrpSpPr>
          <p:nvPr/>
        </p:nvGrpSpPr>
        <p:grpSpPr>
          <a:xfrm>
            <a:off x="-329674" y="-59376"/>
            <a:ext cx="12515851" cy="6923798"/>
            <a:chOff x="-329674" y="-51881"/>
            <a:chExt cx="12515851" cy="6923798"/>
          </a:xfrm>
        </p:grpSpPr>
        <p:sp>
          <p:nvSpPr>
            <p:cNvPr id="74"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5"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6"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77"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8"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9"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0"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1"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2"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3"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4"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85"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86"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7"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8"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9"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0"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1"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92"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grpSp>
      <p:sp>
        <p:nvSpPr>
          <p:cNvPr id="2" name="标题 1"/>
          <p:cNvSpPr>
            <a:spLocks noGrp="1"/>
          </p:cNvSpPr>
          <p:nvPr>
            <p:ph type="title"/>
          </p:nvPr>
        </p:nvSpPr>
        <p:spPr>
          <a:xfrm>
            <a:off x="888631" y="4760132"/>
            <a:ext cx="3947420" cy="1777829"/>
          </a:xfrm>
        </p:spPr>
        <p:txBody>
          <a:bodyPr>
            <a:normAutofit/>
          </a:bodyPr>
          <a:lstStyle/>
          <a:p>
            <a:br>
              <a:rPr lang="en-US" altLang="zh-CN" sz="4000">
                <a:sym typeface="+mn-ea"/>
              </a:rPr>
            </a:br>
            <a:br>
              <a:rPr lang="en-US" altLang="zh-CN" sz="4000"/>
            </a:br>
            <a:endParaRPr lang="zh-CN" altLang="en-US" sz="4000"/>
          </a:p>
        </p:txBody>
      </p:sp>
      <p:sp>
        <p:nvSpPr>
          <p:cNvPr id="94" name="Freeform: Shape 93"/>
          <p:cNvSpPr>
            <a:spLocks noGrp="1" noRot="1" noChangeAspect="1" noMove="1" noResize="1" noEditPoints="1" noAdjustHandles="1" noChangeArrowheads="1" noChangeShapeType="1" noTextEdit="1"/>
          </p:cNvSpPr>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 conventional DRAM is controlled asynchronously and, &#10;thus, requires wait states to ensure the data &#10;synchronization, while a synchronous DRAM (SDRAM) is &#10;basically a DRAM with a synchronous interface. An SDRAM &#10;can preserve the same data transfer speed over a larger &#10;bandwidth because the inputs/outputs and control signals &#10;are synchronized with an external clock signal. "/>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700755"/>
            <a:ext cx="10914060" cy="33015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5118447" y="4767660"/>
            <a:ext cx="6281873" cy="1770300"/>
          </a:xfrm>
        </p:spPr>
        <p:txBody>
          <a:bodyPr anchor="ctr">
            <a:normAutofit/>
          </a:bodyPr>
          <a:lstStyle/>
          <a:p>
            <a:endParaRPr lang="en-US" altLang="zh-CN" sz="1800"/>
          </a:p>
          <a:p>
            <a:endParaRPr lang="zh-CN" altLang="en-US" sz="1800"/>
          </a:p>
        </p:txBody>
      </p:sp>
    </p:spTree>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a:t>
            </a:r>
            <a:r>
              <a:rPr kumimoji="1" lang="zh-CN" altLang="en-US" dirty="0"/>
              <a:t> </a:t>
            </a:r>
            <a:r>
              <a:rPr kumimoji="1" lang="en-US" altLang="zh-CN" dirty="0"/>
              <a:t>Die?</a:t>
            </a:r>
            <a:r>
              <a:rPr kumimoji="1" lang="zh-CN" altLang="en-US" dirty="0"/>
              <a:t> </a:t>
            </a:r>
            <a:r>
              <a:rPr kumimoji="1" lang="en-US" altLang="zh-CN" dirty="0"/>
              <a:t>B</a:t>
            </a:r>
            <a:r>
              <a:rPr kumimoji="1" lang="zh-CN" altLang="en-US" dirty="0"/>
              <a:t> </a:t>
            </a:r>
            <a:r>
              <a:rPr kumimoji="1" lang="en-US" altLang="zh-CN" dirty="0"/>
              <a:t>Die?</a:t>
            </a:r>
            <a:endParaRPr kumimoji="1" lang="zh-CN" altLang="en-US" dirty="0"/>
          </a:p>
        </p:txBody>
      </p:sp>
      <p:sp>
        <p:nvSpPr>
          <p:cNvPr id="3" name="内容占位符 2"/>
          <p:cNvSpPr>
            <a:spLocks noGrp="1"/>
          </p:cNvSpPr>
          <p:nvPr>
            <p:ph idx="1"/>
          </p:nvPr>
        </p:nvSpPr>
        <p:spPr/>
        <p:txBody>
          <a:bodyPr/>
          <a:lstStyle/>
          <a:p>
            <a:r>
              <a:rPr kumimoji="1" lang="en-US" altLang="zh-CN" dirty="0"/>
              <a:t>Different</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Die.</a:t>
            </a:r>
          </a:p>
          <a:p>
            <a:r>
              <a:rPr kumimoji="1" lang="en-US" altLang="zh-CN" dirty="0"/>
              <a:t>Maybe</a:t>
            </a:r>
            <a:r>
              <a:rPr kumimoji="1" lang="zh-CN" altLang="en-US" dirty="0"/>
              <a:t> </a:t>
            </a:r>
            <a:r>
              <a:rPr kumimoji="1" lang="en-US" altLang="zh-CN" dirty="0"/>
              <a:t>10nm,</a:t>
            </a:r>
            <a:r>
              <a:rPr kumimoji="1" lang="zh-CN" altLang="en-US" dirty="0"/>
              <a:t> </a:t>
            </a:r>
            <a:r>
              <a:rPr kumimoji="1" lang="en-US" altLang="zh-CN" dirty="0"/>
              <a:t>20nm</a:t>
            </a:r>
            <a:r>
              <a:rPr kumimoji="1" lang="zh-CN" altLang="en-US" dirty="0"/>
              <a:t> </a:t>
            </a:r>
            <a:r>
              <a:rPr kumimoji="1" lang="en-US" altLang="zh-CN" dirty="0"/>
              <a:t>difference.</a:t>
            </a:r>
            <a:endParaRPr kumimoji="1"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DIMM</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A DIMM or dual in-line memory module comprises a series of </a:t>
            </a:r>
            <a:r>
              <a:rPr lang="en-US" altLang="zh-CN" dirty="0">
                <a:hlinkClick r:id="rId2" tooltip="Dynamic random-access memory"/>
              </a:rPr>
              <a:t>dynamic random-access memory</a:t>
            </a:r>
            <a:r>
              <a:rPr lang="en-US" altLang="zh-CN" dirty="0"/>
              <a:t> </a:t>
            </a:r>
            <a:r>
              <a:rPr lang="en-US" altLang="zh-CN" dirty="0">
                <a:hlinkClick r:id="rId3" tooltip="Integrated circuit"/>
              </a:rPr>
              <a:t>integrated circuits</a:t>
            </a:r>
            <a:r>
              <a:rPr lang="en-US" altLang="zh-CN" dirty="0"/>
              <a:t>. These modules are mounted on a </a:t>
            </a:r>
            <a:r>
              <a:rPr lang="en-US" altLang="zh-CN" dirty="0">
                <a:hlinkClick r:id="rId4" tooltip="Printed circuit board"/>
              </a:rPr>
              <a:t>printed circuit board</a:t>
            </a:r>
            <a:r>
              <a:rPr lang="en-US" altLang="zh-CN" dirty="0"/>
              <a:t> and designed for use in </a:t>
            </a:r>
            <a:r>
              <a:rPr lang="en-US" altLang="zh-CN" dirty="0">
                <a:hlinkClick r:id="rId5" tooltip="Personal computer"/>
              </a:rPr>
              <a:t>personal computers</a:t>
            </a:r>
            <a:r>
              <a:rPr lang="en-US" altLang="zh-CN" dirty="0"/>
              <a:t>, </a:t>
            </a:r>
            <a:r>
              <a:rPr lang="en-US" altLang="zh-CN" dirty="0">
                <a:hlinkClick r:id="rId6" tooltip="Workstation"/>
              </a:rPr>
              <a:t>workstations</a:t>
            </a:r>
            <a:r>
              <a:rPr lang="en-US" altLang="zh-CN" dirty="0"/>
              <a:t> and </a:t>
            </a:r>
            <a:r>
              <a:rPr lang="en-US" altLang="zh-CN" dirty="0">
                <a:hlinkClick r:id="rId7" tooltip="Server (computing)"/>
              </a:rPr>
              <a:t>servers</a:t>
            </a:r>
            <a:r>
              <a:rPr lang="en-US" altLang="zh-CN" dirty="0"/>
              <a:t>. </a:t>
            </a:r>
          </a:p>
          <a:p>
            <a:r>
              <a:rPr lang="en-US" altLang="zh-CN" dirty="0"/>
              <a:t>DIMM</a:t>
            </a:r>
            <a:r>
              <a:rPr lang="zh-CN" altLang="en-US" dirty="0"/>
              <a:t> </a:t>
            </a:r>
            <a:r>
              <a:rPr lang="en-US" altLang="zh-CN" dirty="0"/>
              <a:t>is</a:t>
            </a:r>
            <a:r>
              <a:rPr lang="zh-CN" altLang="en-US" dirty="0"/>
              <a:t> </a:t>
            </a:r>
            <a:r>
              <a:rPr lang="en-US" altLang="zh-CN" dirty="0"/>
              <a:t>used</a:t>
            </a:r>
            <a:r>
              <a:rPr lang="zh-CN" altLang="en-US" dirty="0"/>
              <a:t> </a:t>
            </a:r>
            <a:r>
              <a:rPr lang="en-US" altLang="zh-CN" dirty="0"/>
              <a:t>to</a:t>
            </a:r>
            <a:r>
              <a:rPr lang="zh-CN" altLang="en-US" dirty="0"/>
              <a:t> </a:t>
            </a:r>
            <a:r>
              <a:rPr lang="en-US" altLang="zh-CN" dirty="0"/>
              <a:t>assemble</a:t>
            </a:r>
            <a:r>
              <a:rPr lang="zh-CN" altLang="en-US" dirty="0"/>
              <a:t> </a:t>
            </a:r>
            <a:r>
              <a:rPr lang="en-US" altLang="zh-CN" dirty="0"/>
              <a:t>bigger</a:t>
            </a:r>
            <a:r>
              <a:rPr lang="zh-CN" altLang="en-US" dirty="0"/>
              <a:t> </a:t>
            </a:r>
            <a:r>
              <a:rPr lang="en-US" altLang="zh-CN" dirty="0"/>
              <a:t>data</a:t>
            </a:r>
            <a:r>
              <a:rPr lang="zh-CN" altLang="en-US" dirty="0"/>
              <a:t> </a:t>
            </a:r>
            <a:r>
              <a:rPr lang="en-US" altLang="zh-CN" dirty="0"/>
              <a:t>width</a:t>
            </a:r>
            <a:r>
              <a:rPr lang="zh-CN" altLang="en-US" dirty="0"/>
              <a:t> </a:t>
            </a:r>
            <a:r>
              <a:rPr lang="en-US" altLang="zh-CN" dirty="0"/>
              <a:t>and</a:t>
            </a:r>
            <a:r>
              <a:rPr lang="zh-CN" altLang="en-US" dirty="0"/>
              <a:t> </a:t>
            </a:r>
            <a:r>
              <a:rPr lang="en-US" altLang="zh-CN" dirty="0"/>
              <a:t>bigger</a:t>
            </a:r>
            <a:r>
              <a:rPr lang="zh-CN" altLang="en-US" dirty="0"/>
              <a:t> </a:t>
            </a:r>
            <a:r>
              <a:rPr lang="en-US" altLang="zh-CN" dirty="0"/>
              <a:t>density</a:t>
            </a:r>
            <a:r>
              <a:rPr lang="zh-CN" altLang="en-US" dirty="0"/>
              <a:t> </a:t>
            </a:r>
            <a:r>
              <a:rPr lang="en-US" altLang="zh-CN" dirty="0"/>
              <a:t>dram.</a:t>
            </a:r>
          </a:p>
          <a:p>
            <a:endParaRPr lang="zh-CN" altLang="en-US" dirty="0"/>
          </a:p>
        </p:txBody>
      </p:sp>
      <p:pic>
        <p:nvPicPr>
          <p:cNvPr id="4" name="图片 3"/>
          <p:cNvPicPr>
            <a:picLocks noChangeAspect="1"/>
          </p:cNvPicPr>
          <p:nvPr/>
        </p:nvPicPr>
        <p:blipFill>
          <a:blip r:embed="rId8"/>
          <a:stretch>
            <a:fillRect/>
          </a:stretch>
        </p:blipFill>
        <p:spPr>
          <a:xfrm>
            <a:off x="2901602" y="3554526"/>
            <a:ext cx="4463702" cy="2771979"/>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The</a:t>
            </a:r>
            <a:r>
              <a:rPr lang="zh-CN" altLang="en-US" dirty="0">
                <a:sym typeface="+mn-ea"/>
              </a:rPr>
              <a:t> </a:t>
            </a:r>
            <a:r>
              <a:rPr lang="en-US" altLang="zh-CN" dirty="0">
                <a:sym typeface="+mn-ea"/>
              </a:rPr>
              <a:t>Types</a:t>
            </a:r>
            <a:r>
              <a:rPr lang="zh-CN" altLang="en-US" dirty="0">
                <a:sym typeface="+mn-ea"/>
              </a:rPr>
              <a:t> </a:t>
            </a:r>
            <a:r>
              <a:rPr lang="en-US" altLang="zh-CN" dirty="0">
                <a:sym typeface="+mn-ea"/>
              </a:rPr>
              <a:t>of</a:t>
            </a:r>
            <a:r>
              <a:rPr lang="zh-CN" altLang="en-US" dirty="0">
                <a:sym typeface="+mn-ea"/>
              </a:rPr>
              <a:t> </a:t>
            </a:r>
            <a:r>
              <a:rPr lang="en-US" altLang="zh-CN" dirty="0">
                <a:sym typeface="+mn-ea"/>
              </a:rPr>
              <a:t>DIMM</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normAutofit fontScale="55000" lnSpcReduction="20000"/>
          </a:bodyPr>
          <a:lstStyle/>
          <a:p>
            <a:r>
              <a:rPr lang="en-US" altLang="zh-CN" b="1" dirty="0"/>
              <a:t>Unbuffered DIMMs (UDIMMs)</a:t>
            </a:r>
            <a:r>
              <a:rPr lang="en-US" altLang="zh-CN" dirty="0"/>
              <a:t> -- Used mainly on desktop and laptop computers. Although they run faster and cost less, UDIMMs aren’t as stable as registered memory. Commands go directly from the memory controller residing in the CPU to the memory module.</a:t>
            </a:r>
          </a:p>
          <a:p>
            <a:r>
              <a:rPr lang="en-US" altLang="zh-CN" b="1" dirty="0"/>
              <a:t>Fully-buffered DIMMs (FB-DIMMs)</a:t>
            </a:r>
            <a:r>
              <a:rPr lang="en-US" altLang="zh-CN" dirty="0"/>
              <a:t> – Usually used as main memory in systems that require large capacities, such as servers and workstations. FB-DIMMs use </a:t>
            </a:r>
            <a:r>
              <a:rPr lang="en-US" altLang="zh-CN" sz="2700" dirty="0"/>
              <a:t>advanced memory buffer (AMB) chips to boost reliability, maintain signal integrity and improve methods to detect errors to reduce </a:t>
            </a:r>
            <a:r>
              <a:rPr lang="en-US" altLang="zh-CN" sz="2700" dirty="0">
                <a:hlinkClick r:id="rId2"/>
              </a:rPr>
              <a:t>soft errors</a:t>
            </a:r>
            <a:r>
              <a:rPr lang="en-US" altLang="zh-CN" sz="2700" dirty="0"/>
              <a:t>. The AMB bus is split into a 14-bit read bus and a 10-bit write bus. Having a dedicated read/write bus means reads and writes </a:t>
            </a:r>
            <a:r>
              <a:rPr lang="en-US" altLang="zh-CN" dirty="0"/>
              <a:t>can happen at the same, which results in increased performance.</a:t>
            </a:r>
          </a:p>
          <a:p>
            <a:r>
              <a:rPr lang="en-US" altLang="zh-CN" b="1" dirty="0"/>
              <a:t>Registered DIMMs (RDIMMs)</a:t>
            </a:r>
            <a:r>
              <a:rPr lang="en-US" altLang="zh-CN" dirty="0"/>
              <a:t> -- Also known as buffered memory, RDIMMs are often used in servers and other applications that require robustness and stability. RDIMMs feature onboard memory registers that are placed between the memory and the memory controller. The memory controller buffers command, addressing and clock cycling, and directs instructions to the dedicated memory registers rather than directly accessing the DRAM. Consequently, the instructions could take about one CPU cycle longer. However, the buffering reduces the strain on the CPU's memory controller.</a:t>
            </a:r>
          </a:p>
          <a:p>
            <a:r>
              <a:rPr lang="en-US" altLang="zh-CN" b="1" dirty="0"/>
              <a:t>Load-reduced DIMMs (LR-DIMMs)</a:t>
            </a:r>
            <a:r>
              <a:rPr lang="en-US" altLang="zh-CN" dirty="0"/>
              <a:t> – Use isolation memory buffer (</a:t>
            </a:r>
            <a:r>
              <a:rPr lang="en-US" altLang="zh-CN" dirty="0" err="1"/>
              <a:t>iMB</a:t>
            </a:r>
            <a:r>
              <a:rPr lang="en-US" altLang="zh-CN" dirty="0"/>
              <a:t>) technology that buffers the data and address lanes, reducing the load on the memory controller. The </a:t>
            </a:r>
            <a:r>
              <a:rPr lang="en-US" altLang="zh-CN" dirty="0" err="1"/>
              <a:t>iMB</a:t>
            </a:r>
            <a:r>
              <a:rPr lang="en-US" altLang="zh-CN" dirty="0"/>
              <a:t> chip also buffers data signals, unlike the register on RDIMMs, which only buffers command, addressing and clock cycling. The </a:t>
            </a:r>
            <a:r>
              <a:rPr lang="en-US" altLang="zh-CN" dirty="0" err="1"/>
              <a:t>iMB</a:t>
            </a:r>
            <a:r>
              <a:rPr lang="en-US" altLang="zh-CN" dirty="0"/>
              <a:t> chip isolates all electrical loading, including data signals of the DRAM chips on the DIMM from the memory controller. As a result, the memory controller only sees the </a:t>
            </a:r>
            <a:r>
              <a:rPr lang="en-US" altLang="zh-CN" dirty="0" err="1"/>
              <a:t>iMB</a:t>
            </a:r>
            <a:r>
              <a:rPr lang="en-US" altLang="zh-CN" dirty="0"/>
              <a:t> and not the DRAM chips. The memory buffer then handles all the reads and writes to the DRAM chips, enhancing capacity and speed.</a:t>
            </a:r>
          </a:p>
          <a:p>
            <a:r>
              <a:rPr lang="en-US" altLang="zh-CN" b="1" dirty="0"/>
              <a:t>SO-DIMM </a:t>
            </a:r>
            <a:r>
              <a:rPr lang="en-US" altLang="zh-CN" dirty="0"/>
              <a:t>-- While the standard DIMM is in the form of a rectangular stick approximately 5.5 inches in length, the small outline dual in-line memory module (SO-DIMM) is about half that size at 2.74 inches long. Both types of DIMMs are most commonly 1.2 inches tall, but both are made in a very low profile (VLP) format that is only 0.8 inches tall. SO-DIMM is mainly used for portable computing devices such as laptops and tablets. It differs from standard DIMM in that the DDR4 SO-DIMM has 260 pins versus 288 pins for the </a:t>
            </a:r>
            <a:r>
              <a:rPr lang="en-US" altLang="zh-CN" sz="2700" dirty="0"/>
              <a:t>DRR4 DIMM. Standard DIMMs are used in PCs and servers. The VLP DIMM was developed to meet the space requirements of </a:t>
            </a:r>
            <a:r>
              <a:rPr lang="en-US" altLang="zh-CN" sz="2700" dirty="0">
                <a:hlinkClick r:id="rId3"/>
              </a:rPr>
              <a:t>blade servers</a:t>
            </a:r>
            <a:r>
              <a:rPr lang="en-US" altLang="zh-CN" sz="2700" dirty="0"/>
              <a:t>.</a:t>
            </a:r>
          </a:p>
          <a:p>
            <a:endParaRPr lang="en-US" altLang="zh-CN" dirty="0"/>
          </a:p>
          <a:p>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78715-FC7E-EB41-8E60-5EAA16D068E6}"/>
              </a:ext>
            </a:extLst>
          </p:cNvPr>
          <p:cNvSpPr>
            <a:spLocks noGrp="1"/>
          </p:cNvSpPr>
          <p:nvPr>
            <p:ph type="title"/>
          </p:nvPr>
        </p:nvSpPr>
        <p:spPr/>
        <p:txBody>
          <a:bodyPr/>
          <a:lstStyle/>
          <a:p>
            <a:r>
              <a:rPr kumimoji="1" lang="en-US" altLang="zh-CN" dirty="0"/>
              <a:t>SIP</a:t>
            </a:r>
            <a:endParaRPr kumimoji="1" lang="zh-CN" altLang="en-US" dirty="0"/>
          </a:p>
        </p:txBody>
      </p:sp>
      <p:sp>
        <p:nvSpPr>
          <p:cNvPr id="3" name="内容占位符 2">
            <a:extLst>
              <a:ext uri="{FF2B5EF4-FFF2-40B4-BE49-F238E27FC236}">
                <a16:creationId xmlns:a16="http://schemas.microsoft.com/office/drawing/2014/main" id="{5730B6B6-3DE4-2348-BCBD-128C1085074E}"/>
              </a:ext>
            </a:extLst>
          </p:cNvPr>
          <p:cNvSpPr>
            <a:spLocks noGrp="1"/>
          </p:cNvSpPr>
          <p:nvPr>
            <p:ph idx="1"/>
          </p:nvPr>
        </p:nvSpPr>
        <p:spPr/>
        <p:txBody>
          <a:bodyPr/>
          <a:lstStyle/>
          <a:p>
            <a:r>
              <a:rPr lang="zh-CN" altLang="zh-CN" dirty="0"/>
              <a:t>SiP (System in Package) integrates multiple functional chips, including processors, memory and other functional chips, into one package. SiP technology is not just an integrated circuit package containing multiple chips. SiP chip is an integrated circuit with one or more different functions. It may contain passive components and/or MEMS and be assembled in a single standard package to form a system or subsystem. The advantage of SiP packaging technology is the ability to integrate multiple IC, packaging and testing technologies, creating highly integrated products with optimized cost, scale and performance.</a:t>
            </a:r>
          </a:p>
          <a:p>
            <a:endParaRPr kumimoji="1" lang="zh-CN" altLang="en-US" dirty="0"/>
          </a:p>
        </p:txBody>
      </p:sp>
    </p:spTree>
    <p:extLst>
      <p:ext uri="{BB962C8B-B14F-4D97-AF65-F5344CB8AC3E}">
        <p14:creationId xmlns:p14="http://schemas.microsoft.com/office/powerpoint/2010/main" val="3920694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Lead-Free and RoHS</a:t>
            </a:r>
            <a:endParaRPr kumimoji="1" lang="zh-CN" altLang="en-US" dirty="0"/>
          </a:p>
        </p:txBody>
      </p:sp>
      <p:sp>
        <p:nvSpPr>
          <p:cNvPr id="3" name="内容占位符 2"/>
          <p:cNvSpPr>
            <a:spLocks noGrp="1"/>
          </p:cNvSpPr>
          <p:nvPr>
            <p:ph idx="1"/>
          </p:nvPr>
        </p:nvSpPr>
        <p:spPr/>
        <p:txBody>
          <a:bodyPr/>
          <a:lstStyle/>
          <a:p>
            <a:r>
              <a:rPr lang="zh-CN" altLang="zh-CN" dirty="0"/>
              <a:t>RoHS (Restriction of Hazardous Substances) is a European Union directive that restricts the use of lead, mercury, cadmium, chromium (VI), PBBs, and PBDEs in electrical and electronic equipment as of July 1, 2006.</a:t>
            </a:r>
          </a:p>
          <a:p>
            <a:r>
              <a:rPr lang="zh-CN" altLang="zh-CN" dirty="0"/>
              <a:t>Due to environmental concerns, the need for lead-free solutions in electronic components and systems is receiving increasing attention within the semiconductor and electronics industries. Maxim Integrated is committed to working with our customers to be able to offer products which meet their specific needs while complying with RoHS legislation.</a:t>
            </a:r>
          </a:p>
          <a:p>
            <a:endParaRPr kumimoji="1"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C4920-D989-5044-AE2A-73E045EDAB62}"/>
              </a:ext>
            </a:extLst>
          </p:cNvPr>
          <p:cNvSpPr>
            <a:spLocks noGrp="1"/>
          </p:cNvSpPr>
          <p:nvPr>
            <p:ph type="title"/>
          </p:nvPr>
        </p:nvSpPr>
        <p:spPr/>
        <p:txBody>
          <a:bodyPr/>
          <a:lstStyle/>
          <a:p>
            <a:r>
              <a:rPr kumimoji="1" lang="en-US" altLang="zh-CN" dirty="0"/>
              <a:t>Dram</a:t>
            </a:r>
            <a:r>
              <a:rPr kumimoji="1" lang="zh-CN" altLang="en-US" dirty="0"/>
              <a:t> </a:t>
            </a:r>
            <a:r>
              <a:rPr kumimoji="1" lang="en-US" altLang="zh-CN" dirty="0"/>
              <a:t>State</a:t>
            </a:r>
            <a:r>
              <a:rPr kumimoji="1" lang="zh-CN" altLang="en-US" dirty="0"/>
              <a:t> </a:t>
            </a:r>
            <a:r>
              <a:rPr kumimoji="1" lang="en-US" altLang="zh-CN" dirty="0"/>
              <a:t>Diagram</a:t>
            </a:r>
            <a:endParaRPr kumimoji="1" lang="zh-CN" altLang="en-US" dirty="0"/>
          </a:p>
        </p:txBody>
      </p:sp>
      <p:sp>
        <p:nvSpPr>
          <p:cNvPr id="3" name="内容占位符 2">
            <a:extLst>
              <a:ext uri="{FF2B5EF4-FFF2-40B4-BE49-F238E27FC236}">
                <a16:creationId xmlns:a16="http://schemas.microsoft.com/office/drawing/2014/main" id="{7992D02E-C03B-334B-ABCF-609C82367490}"/>
              </a:ext>
            </a:extLst>
          </p:cNvPr>
          <p:cNvSpPr>
            <a:spLocks noGrp="1"/>
          </p:cNvSpPr>
          <p:nvPr>
            <p:ph idx="1"/>
          </p:nvPr>
        </p:nvSpPr>
        <p:spPr/>
        <p:txBody>
          <a:bodyPr/>
          <a:lstStyle/>
          <a:p>
            <a:r>
              <a:rPr lang="zh-CN" altLang="zh-CN" dirty="0"/>
              <a:t>A significant difference between the conventional DRAM and the SDRAM is the way in which memory access is executed. In a standard DRAM, the toggling of the external control inputs has a direct effect on the internal memory array. Whereas, in a SDRAM, the input signals are latched into a control logic block which functions as the input to a state machine. Therefore, the state machine actually controls the memory access.</a:t>
            </a:r>
          </a:p>
          <a:p>
            <a:endParaRPr kumimoji="1" lang="zh-CN" altLang="en-US" dirty="0"/>
          </a:p>
        </p:txBody>
      </p:sp>
    </p:spTree>
    <p:extLst>
      <p:ext uri="{BB962C8B-B14F-4D97-AF65-F5344CB8AC3E}">
        <p14:creationId xmlns:p14="http://schemas.microsoft.com/office/powerpoint/2010/main" val="15419609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E44A5-D02A-FD41-93CA-DBA10BD27505}"/>
              </a:ext>
            </a:extLst>
          </p:cNvPr>
          <p:cNvSpPr>
            <a:spLocks noGrp="1"/>
          </p:cNvSpPr>
          <p:nvPr>
            <p:ph type="title"/>
          </p:nvPr>
        </p:nvSpPr>
        <p:spPr/>
        <p:txBody>
          <a:bodyPr/>
          <a:lstStyle/>
          <a:p>
            <a:r>
              <a:rPr kumimoji="1" lang="en-US" altLang="zh-CN" dirty="0"/>
              <a:t>Dram</a:t>
            </a:r>
            <a:r>
              <a:rPr kumimoji="1" lang="zh-CN" altLang="en-US" dirty="0"/>
              <a:t> </a:t>
            </a:r>
            <a:r>
              <a:rPr kumimoji="1" lang="en-US" altLang="zh-CN" dirty="0"/>
              <a:t>Features</a:t>
            </a:r>
            <a:endParaRPr kumimoji="1" lang="zh-CN" altLang="en-US" dirty="0"/>
          </a:p>
        </p:txBody>
      </p:sp>
      <p:sp>
        <p:nvSpPr>
          <p:cNvPr id="3" name="内容占位符 2">
            <a:extLst>
              <a:ext uri="{FF2B5EF4-FFF2-40B4-BE49-F238E27FC236}">
                <a16:creationId xmlns:a16="http://schemas.microsoft.com/office/drawing/2014/main" id="{37F2057F-EF4B-E044-8547-43C25796901D}"/>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7818717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D0547B-9368-1847-B728-27F78807CAE4}"/>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dram</a:t>
            </a:r>
            <a:r>
              <a:rPr kumimoji="1" lang="zh-CN" altLang="en-US" dirty="0"/>
              <a:t> </a:t>
            </a:r>
            <a:r>
              <a:rPr kumimoji="1" lang="en-US" altLang="zh-CN" dirty="0"/>
              <a:t>needs</a:t>
            </a:r>
            <a:r>
              <a:rPr kumimoji="1" lang="zh-CN" altLang="en-US" dirty="0"/>
              <a:t> </a:t>
            </a:r>
            <a:r>
              <a:rPr kumimoji="1" lang="en-US" altLang="zh-CN" dirty="0"/>
              <a:t>training?</a:t>
            </a:r>
            <a:endParaRPr kumimoji="1" lang="zh-CN" altLang="en-US" dirty="0"/>
          </a:p>
        </p:txBody>
      </p:sp>
      <p:sp>
        <p:nvSpPr>
          <p:cNvPr id="3" name="内容占位符 2">
            <a:extLst>
              <a:ext uri="{FF2B5EF4-FFF2-40B4-BE49-F238E27FC236}">
                <a16:creationId xmlns:a16="http://schemas.microsoft.com/office/drawing/2014/main" id="{6A103807-236C-4B4C-A382-569F6EA694F5}"/>
              </a:ext>
            </a:extLst>
          </p:cNvPr>
          <p:cNvSpPr>
            <a:spLocks noGrp="1"/>
          </p:cNvSpPr>
          <p:nvPr>
            <p:ph idx="1"/>
          </p:nvPr>
        </p:nvSpPr>
        <p:spPr/>
        <p:txBody>
          <a:bodyPr/>
          <a:lstStyle/>
          <a:p>
            <a:r>
              <a:rPr kumimoji="1" lang="en-US" altLang="zh-CN" dirty="0"/>
              <a:t>If</a:t>
            </a:r>
            <a:r>
              <a:rPr kumimoji="1" lang="zh-CN" altLang="en-US" dirty="0"/>
              <a:t> </a:t>
            </a:r>
            <a:r>
              <a:rPr kumimoji="1" lang="en-US" altLang="zh-CN" dirty="0"/>
              <a:t>layout</a:t>
            </a:r>
            <a:r>
              <a:rPr kumimoji="1" lang="zh-CN" altLang="en-US" dirty="0"/>
              <a:t> </a:t>
            </a:r>
            <a:r>
              <a:rPr kumimoji="1" lang="en-US" altLang="zh-CN" dirty="0"/>
              <a:t>is</a:t>
            </a:r>
            <a:r>
              <a:rPr kumimoji="1" lang="zh-CN" altLang="en-US" dirty="0"/>
              <a:t> </a:t>
            </a:r>
            <a:r>
              <a:rPr kumimoji="1" lang="en-US" altLang="zh-CN" dirty="0"/>
              <a:t>very</a:t>
            </a:r>
            <a:r>
              <a:rPr kumimoji="1" lang="zh-CN" altLang="en-US" dirty="0"/>
              <a:t> </a:t>
            </a:r>
            <a:r>
              <a:rPr kumimoji="1" lang="en-US" altLang="zh-CN" dirty="0"/>
              <a:t>good,</a:t>
            </a:r>
            <a:r>
              <a:rPr kumimoji="1" lang="zh-CN" altLang="en-US" dirty="0"/>
              <a:t> </a:t>
            </a:r>
            <a:r>
              <a:rPr kumimoji="1" lang="en-US" altLang="zh-CN" dirty="0"/>
              <a:t>the</a:t>
            </a:r>
            <a:r>
              <a:rPr kumimoji="1" lang="zh-CN" altLang="en-US" dirty="0"/>
              <a:t> </a:t>
            </a:r>
            <a:r>
              <a:rPr kumimoji="1" lang="en-US" altLang="zh-CN" dirty="0"/>
              <a:t>trace</a:t>
            </a:r>
            <a:r>
              <a:rPr kumimoji="1" lang="zh-CN" altLang="en-US" dirty="0"/>
              <a:t> </a:t>
            </a:r>
            <a:r>
              <a:rPr kumimoji="1" lang="en-US" altLang="zh-CN" dirty="0"/>
              <a:t>length</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length</a:t>
            </a:r>
            <a:r>
              <a:rPr kumimoji="1" lang="zh-CN" altLang="en-US" dirty="0"/>
              <a:t> </a:t>
            </a:r>
            <a:r>
              <a:rPr kumimoji="1" lang="en-US" altLang="zh-CN" dirty="0"/>
              <a:t>of</a:t>
            </a:r>
            <a:r>
              <a:rPr kumimoji="1" lang="zh-CN" altLang="en-US" dirty="0"/>
              <a:t> </a:t>
            </a:r>
            <a:r>
              <a:rPr kumimoji="1" lang="en-US" altLang="zh-CN" dirty="0"/>
              <a:t>all</a:t>
            </a:r>
            <a:r>
              <a:rPr kumimoji="1" lang="zh-CN" altLang="en-US" dirty="0"/>
              <a:t> </a:t>
            </a:r>
            <a:r>
              <a:rPr kumimoji="1" lang="en-US" altLang="zh-CN" dirty="0"/>
              <a:t>Pin’s</a:t>
            </a:r>
            <a:r>
              <a:rPr kumimoji="1" lang="zh-CN" altLang="en-US" dirty="0"/>
              <a:t> </a:t>
            </a:r>
            <a:r>
              <a:rPr kumimoji="1" lang="en-US" altLang="zh-CN" dirty="0"/>
              <a:t>layout</a:t>
            </a:r>
            <a:r>
              <a:rPr kumimoji="1" lang="zh-CN" altLang="en-US" dirty="0"/>
              <a:t> </a:t>
            </a:r>
            <a:r>
              <a:rPr kumimoji="1" lang="en-US" altLang="zh-CN" dirty="0"/>
              <a:t>are</a:t>
            </a:r>
            <a:r>
              <a:rPr kumimoji="1" lang="zh-CN" altLang="en-US" dirty="0"/>
              <a:t> </a:t>
            </a:r>
            <a:r>
              <a:rPr kumimoji="1" lang="en-US" altLang="zh-CN" dirty="0"/>
              <a:t>equal,</a:t>
            </a:r>
            <a:r>
              <a:rPr kumimoji="1" lang="zh-CN" altLang="en-US" dirty="0"/>
              <a:t> </a:t>
            </a:r>
            <a:r>
              <a:rPr kumimoji="1" lang="en-US" altLang="zh-CN" dirty="0"/>
              <a:t>dram</a:t>
            </a:r>
            <a:r>
              <a:rPr kumimoji="1" lang="zh-CN" altLang="en-US" dirty="0"/>
              <a:t> </a:t>
            </a:r>
            <a:r>
              <a:rPr kumimoji="1" lang="en-US" altLang="zh-CN" dirty="0"/>
              <a:t>signals</a:t>
            </a:r>
            <a:r>
              <a:rPr kumimoji="1" lang="zh-CN" altLang="en-US" dirty="0"/>
              <a:t> </a:t>
            </a:r>
            <a:r>
              <a:rPr kumimoji="1" lang="en-US" altLang="zh-CN" dirty="0"/>
              <a:t>are</a:t>
            </a:r>
            <a:r>
              <a:rPr kumimoji="1" lang="zh-CN" altLang="en-US" dirty="0"/>
              <a:t> </a:t>
            </a:r>
            <a:r>
              <a:rPr kumimoji="1" lang="en-US" altLang="zh-CN" dirty="0"/>
              <a:t>started</a:t>
            </a:r>
            <a:r>
              <a:rPr kumimoji="1" lang="zh-CN" altLang="en-US" dirty="0"/>
              <a:t> </a:t>
            </a:r>
            <a:r>
              <a:rPr kumimoji="1" lang="en-US" altLang="zh-CN" dirty="0"/>
              <a:t>and</a:t>
            </a:r>
            <a:r>
              <a:rPr kumimoji="1" lang="zh-CN" altLang="en-US" dirty="0"/>
              <a:t> </a:t>
            </a:r>
            <a:r>
              <a:rPr kumimoji="1" lang="en-US" altLang="zh-CN" dirty="0"/>
              <a:t>arrived</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time,</a:t>
            </a:r>
            <a:r>
              <a:rPr kumimoji="1" lang="zh-CN" altLang="en-US" dirty="0"/>
              <a:t> </a:t>
            </a:r>
            <a:r>
              <a:rPr kumimoji="1" lang="en-US" altLang="zh-CN" dirty="0"/>
              <a:t>no</a:t>
            </a:r>
            <a:r>
              <a:rPr kumimoji="1" lang="zh-CN" altLang="en-US" dirty="0"/>
              <a:t> </a:t>
            </a:r>
            <a:r>
              <a:rPr kumimoji="1" lang="en-US" altLang="zh-CN" dirty="0"/>
              <a:t>need</a:t>
            </a:r>
            <a:r>
              <a:rPr kumimoji="1" lang="zh-CN" altLang="en-US" dirty="0"/>
              <a:t> </a:t>
            </a:r>
            <a:r>
              <a:rPr kumimoji="1" lang="en-US" altLang="zh-CN" dirty="0"/>
              <a:t>training.</a:t>
            </a:r>
            <a:endParaRPr kumimoji="1" lang="zh-CN" altLang="en-US" dirty="0"/>
          </a:p>
        </p:txBody>
      </p:sp>
    </p:spTree>
    <p:extLst>
      <p:ext uri="{BB962C8B-B14F-4D97-AF65-F5344CB8AC3E}">
        <p14:creationId xmlns:p14="http://schemas.microsoft.com/office/powerpoint/2010/main" val="23927471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71D04-0DCB-C547-91EF-E9F39E765788}"/>
              </a:ext>
            </a:extLst>
          </p:cNvPr>
          <p:cNvSpPr>
            <a:spLocks noGrp="1"/>
          </p:cNvSpPr>
          <p:nvPr>
            <p:ph type="title"/>
          </p:nvPr>
        </p:nvSpPr>
        <p:spPr/>
        <p:txBody>
          <a:bodyPr/>
          <a:lstStyle/>
          <a:p>
            <a:r>
              <a:rPr kumimoji="1" lang="en-US" altLang="zh-CN" dirty="0"/>
              <a:t>Drive</a:t>
            </a:r>
            <a:r>
              <a:rPr kumimoji="1" lang="zh-CN" altLang="en-US" dirty="0"/>
              <a:t> </a:t>
            </a:r>
            <a:r>
              <a:rPr kumimoji="1" lang="en-US" altLang="zh-CN" dirty="0"/>
              <a:t>Strength</a:t>
            </a:r>
            <a:endParaRPr kumimoji="1" lang="zh-CN" altLang="en-US" dirty="0"/>
          </a:p>
        </p:txBody>
      </p:sp>
      <p:sp>
        <p:nvSpPr>
          <p:cNvPr id="3" name="内容占位符 2">
            <a:extLst>
              <a:ext uri="{FF2B5EF4-FFF2-40B4-BE49-F238E27FC236}">
                <a16:creationId xmlns:a16="http://schemas.microsoft.com/office/drawing/2014/main" id="{4C2A8FCB-58DB-094D-AD39-ADF388C288E9}"/>
              </a:ext>
            </a:extLst>
          </p:cNvPr>
          <p:cNvSpPr>
            <a:spLocks noGrp="1"/>
          </p:cNvSpPr>
          <p:nvPr>
            <p:ph idx="1"/>
          </p:nvPr>
        </p:nvSpPr>
        <p:spPr/>
        <p:txBody>
          <a:bodyPr/>
          <a:lstStyle/>
          <a:p>
            <a:r>
              <a:rPr kumimoji="1" lang="en-US" altLang="zh-CN" dirty="0"/>
              <a:t>DDR2:</a:t>
            </a:r>
            <a:r>
              <a:rPr kumimoji="1" lang="zh-CN" altLang="en-US" dirty="0"/>
              <a:t> </a:t>
            </a:r>
            <a:r>
              <a:rPr kumimoji="1" lang="en-US" altLang="zh-CN" dirty="0"/>
              <a:t>optional</a:t>
            </a:r>
            <a:r>
              <a:rPr kumimoji="1" lang="zh-CN" altLang="en-US" dirty="0"/>
              <a:t> </a:t>
            </a:r>
            <a:r>
              <a:rPr kumimoji="1" lang="en-US" altLang="zh-CN" dirty="0"/>
              <a:t>OCD.</a:t>
            </a:r>
          </a:p>
          <a:p>
            <a:r>
              <a:rPr kumimoji="1" lang="en-US" altLang="zh-CN" dirty="0"/>
              <a:t>DDR3:</a:t>
            </a:r>
            <a:r>
              <a:rPr kumimoji="1" lang="zh-CN" altLang="en-US" dirty="0"/>
              <a:t> </a:t>
            </a:r>
            <a:r>
              <a:rPr kumimoji="1" lang="en-US" altLang="zh-CN" dirty="0"/>
              <a:t>ZQ</a:t>
            </a:r>
            <a:r>
              <a:rPr kumimoji="1" lang="zh-CN" altLang="en-US" dirty="0"/>
              <a:t> </a:t>
            </a:r>
            <a:r>
              <a:rPr kumimoji="1" lang="en-US" altLang="zh-CN" dirty="0"/>
              <a:t>Calibration.</a:t>
            </a:r>
            <a:endParaRPr kumimoji="1" lang="zh-CN" altLang="en-US" dirty="0"/>
          </a:p>
        </p:txBody>
      </p:sp>
      <p:pic>
        <p:nvPicPr>
          <p:cNvPr id="4098" name="Picture 2" descr="The Secrets of PC Memory: Part 3 Data Strobes (DQS) Drive Performance">
            <a:extLst>
              <a:ext uri="{FF2B5EF4-FFF2-40B4-BE49-F238E27FC236}">
                <a16:creationId xmlns:a16="http://schemas.microsoft.com/office/drawing/2014/main" id="{BAD46ED4-2703-CF4A-9667-DC5D02424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321" y="2682374"/>
            <a:ext cx="7872880" cy="248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4588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F0B03-1CF8-D04C-85A2-919F8DC39167}"/>
              </a:ext>
            </a:extLst>
          </p:cNvPr>
          <p:cNvSpPr>
            <a:spLocks noGrp="1"/>
          </p:cNvSpPr>
          <p:nvPr>
            <p:ph type="title"/>
          </p:nvPr>
        </p:nvSpPr>
        <p:spPr/>
        <p:txBody>
          <a:bodyPr/>
          <a:lstStyle/>
          <a:p>
            <a:r>
              <a:rPr kumimoji="1" lang="en-US" altLang="zh-CN" dirty="0" err="1"/>
              <a:t>Precharge</a:t>
            </a:r>
            <a:endParaRPr kumimoji="1" lang="zh-CN" altLang="en-US" dirty="0"/>
          </a:p>
        </p:txBody>
      </p:sp>
      <p:sp>
        <p:nvSpPr>
          <p:cNvPr id="3" name="内容占位符 2">
            <a:extLst>
              <a:ext uri="{FF2B5EF4-FFF2-40B4-BE49-F238E27FC236}">
                <a16:creationId xmlns:a16="http://schemas.microsoft.com/office/drawing/2014/main" id="{78FDC272-F9D1-404A-9574-2084390CFE83}"/>
              </a:ext>
            </a:extLst>
          </p:cNvPr>
          <p:cNvSpPr>
            <a:spLocks noGrp="1"/>
          </p:cNvSpPr>
          <p:nvPr>
            <p:ph idx="1"/>
          </p:nvPr>
        </p:nvSpPr>
        <p:spPr/>
        <p:txBody>
          <a:bodyPr/>
          <a:lstStyle/>
          <a:p>
            <a:endParaRPr kumimoji="1" lang="zh-CN" altLang="en-US"/>
          </a:p>
        </p:txBody>
      </p:sp>
      <p:pic>
        <p:nvPicPr>
          <p:cNvPr id="5122" name="Picture 2" descr="image">
            <a:extLst>
              <a:ext uri="{FF2B5EF4-FFF2-40B4-BE49-F238E27FC236}">
                <a16:creationId xmlns:a16="http://schemas.microsoft.com/office/drawing/2014/main" id="{C7B4085F-6E56-0A44-A6BB-A5523C803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638" y="1751501"/>
            <a:ext cx="4853268" cy="4212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350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Ungrp="1" noRot="1" noChangeAspect="1" noMove="1" noResize="1"/>
          </p:cNvGrpSpPr>
          <p:nvPr/>
        </p:nvGrpSpPr>
        <p:grpSpPr>
          <a:xfrm>
            <a:off x="409710" y="635715"/>
            <a:ext cx="11142208" cy="2482136"/>
            <a:chOff x="409710" y="635715"/>
            <a:chExt cx="11142208" cy="2482136"/>
          </a:xfrm>
        </p:grpSpPr>
        <p:sp>
          <p:nvSpPr>
            <p:cNvPr id="13"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5"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7" name="Rectangle 16"/>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r>
              <a:rPr lang="en-US" altLang="zh-CN" sz="2800">
                <a:solidFill>
                  <a:srgbClr val="FFFFFF"/>
                </a:solidFill>
                <a:sym typeface="+mn-ea"/>
              </a:rPr>
              <a:t>Dynamic</a:t>
            </a:r>
            <a:br>
              <a:rPr lang="en-US" altLang="zh-CN" sz="2800">
                <a:solidFill>
                  <a:srgbClr val="FFFFFF"/>
                </a:solidFill>
              </a:rPr>
            </a:br>
            <a:endParaRPr lang="zh-CN" altLang="en-US" sz="2800">
              <a:solidFill>
                <a:srgbClr val="FFFFFF"/>
              </a:solidFill>
            </a:endParaRPr>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4902" y="2669172"/>
            <a:ext cx="3209779" cy="3209779"/>
          </a:xfrm>
          <a:prstGeom prst="rect">
            <a:avLst/>
          </a:prstGeom>
        </p:spPr>
      </p:pic>
      <p:sp>
        <p:nvSpPr>
          <p:cNvPr id="3" name="内容占位符 2"/>
          <p:cNvSpPr>
            <a:spLocks noGrp="1"/>
          </p:cNvSpPr>
          <p:nvPr>
            <p:ph idx="1"/>
          </p:nvPr>
        </p:nvSpPr>
        <p:spPr>
          <a:xfrm>
            <a:off x="5295569" y="2494450"/>
            <a:ext cx="5471529" cy="3563159"/>
          </a:xfrm>
        </p:spPr>
        <p:txBody>
          <a:bodyPr>
            <a:normAutofit/>
          </a:bodyPr>
          <a:lstStyle/>
          <a:p>
            <a:r>
              <a:rPr lang="en-US" altLang="zh-CN" sz="1500"/>
              <a:t>DRAM is called dynamic, because it must be refreshed all the time or it will lose the data which it is supposed to be storing. </a:t>
            </a:r>
          </a:p>
          <a:p>
            <a:r>
              <a:rPr lang="en-US" altLang="zh-CN" sz="1500"/>
              <a:t>Refreshing DRAM means </a:t>
            </a:r>
            <a:r>
              <a:rPr lang="en-US" altLang="zh-CN" sz="1500" i="1"/>
              <a:t>reading</a:t>
            </a:r>
            <a:r>
              <a:rPr lang="en-US" altLang="zh-CN" sz="1500"/>
              <a:t> the data </a:t>
            </a:r>
            <a:r>
              <a:rPr lang="en-US" altLang="zh-CN" sz="1500" i="1"/>
              <a:t>from</a:t>
            </a:r>
            <a:r>
              <a:rPr lang="en-US" altLang="zh-CN" sz="1500"/>
              <a:t> the DRAM and directly </a:t>
            </a:r>
            <a:r>
              <a:rPr lang="en-US" altLang="zh-CN" sz="1500" i="1"/>
              <a:t>writing</a:t>
            </a:r>
            <a:r>
              <a:rPr lang="en-US" altLang="zh-CN" sz="1500"/>
              <a:t> them </a:t>
            </a:r>
            <a:r>
              <a:rPr lang="en-US" altLang="zh-CN" sz="1500" i="1"/>
              <a:t>back</a:t>
            </a:r>
            <a:r>
              <a:rPr lang="en-US" altLang="zh-CN" sz="1500"/>
              <a:t> to the DRAM. DRAM is made up of millions of very small capacitors. Each of these capacitors has a transistor to let energy in and out. The capacitor slowly loses energy, and if the DRAM is not refreshed, in the end one or more of the capacitors will let so much energy out, that for example a 1 will become a 0, so data will be lost or corrupted. Almost all computers refresh their DRAM many times per second.</a:t>
            </a:r>
          </a:p>
          <a:p>
            <a:r>
              <a:rPr lang="en-US" altLang="zh-CN" sz="1500"/>
              <a:t>You</a:t>
            </a:r>
            <a:r>
              <a:rPr lang="zh-CN" altLang="en-US" sz="1500"/>
              <a:t> </a:t>
            </a:r>
            <a:r>
              <a:rPr lang="en-US" altLang="zh-CN" sz="1500"/>
              <a:t>can</a:t>
            </a:r>
            <a:r>
              <a:rPr lang="zh-CN" altLang="en-US" sz="1500"/>
              <a:t> </a:t>
            </a:r>
            <a:r>
              <a:rPr lang="en-US" altLang="zh-CN" sz="1500"/>
              <a:t>compared</a:t>
            </a:r>
            <a:r>
              <a:rPr lang="zh-CN" altLang="en-US" sz="1500"/>
              <a:t> </a:t>
            </a:r>
            <a:r>
              <a:rPr lang="en-US" altLang="zh-CN" sz="1500"/>
              <a:t>to</a:t>
            </a:r>
            <a:r>
              <a:rPr lang="zh-CN" altLang="en-US" sz="1500"/>
              <a:t> </a:t>
            </a:r>
            <a:r>
              <a:rPr lang="en-US" altLang="zh-CN" sz="1500"/>
              <a:t>Static</a:t>
            </a:r>
            <a:r>
              <a:rPr lang="zh-CN" altLang="en-US" sz="1500"/>
              <a:t> </a:t>
            </a:r>
            <a:r>
              <a:rPr lang="en-US" altLang="zh-CN" sz="1500"/>
              <a:t>RAM,</a:t>
            </a:r>
            <a:r>
              <a:rPr lang="zh-CN" altLang="en-US" sz="1500"/>
              <a:t> </a:t>
            </a:r>
            <a:r>
              <a:rPr lang="en-US" altLang="zh-CN" sz="1500"/>
              <a:t>which</a:t>
            </a:r>
            <a:r>
              <a:rPr lang="zh-CN" altLang="en-US" sz="1500"/>
              <a:t> </a:t>
            </a:r>
            <a:r>
              <a:rPr lang="en-US" altLang="zh-CN" sz="1500"/>
              <a:t>doesn’t</a:t>
            </a:r>
            <a:r>
              <a:rPr lang="zh-CN" altLang="en-US" sz="1500"/>
              <a:t> </a:t>
            </a:r>
            <a:r>
              <a:rPr lang="en-US" altLang="zh-CN" sz="1500"/>
              <a:t>need</a:t>
            </a:r>
            <a:r>
              <a:rPr lang="zh-CN" altLang="en-US" sz="1500"/>
              <a:t> </a:t>
            </a:r>
            <a:r>
              <a:rPr lang="en-US" altLang="zh-CN" sz="1500"/>
              <a:t>to</a:t>
            </a:r>
            <a:r>
              <a:rPr lang="zh-CN" altLang="en-US" sz="1500"/>
              <a:t> </a:t>
            </a:r>
            <a:r>
              <a:rPr lang="en-US" altLang="zh-CN" sz="1500"/>
              <a:t>refresh</a:t>
            </a:r>
            <a:r>
              <a:rPr lang="zh-CN" altLang="en-US" sz="1500"/>
              <a:t> </a:t>
            </a:r>
            <a:r>
              <a:rPr lang="en-US" altLang="zh-CN" sz="1500"/>
              <a:t>to</a:t>
            </a:r>
            <a:r>
              <a:rPr lang="zh-CN" altLang="en-US" sz="1500"/>
              <a:t> </a:t>
            </a:r>
            <a:r>
              <a:rPr lang="en-US" altLang="zh-CN" sz="1500"/>
              <a:t>retain</a:t>
            </a:r>
            <a:r>
              <a:rPr lang="zh-CN" altLang="en-US" sz="1500"/>
              <a:t> </a:t>
            </a:r>
            <a:r>
              <a:rPr lang="en-US" altLang="zh-CN" sz="1500"/>
              <a:t>the</a:t>
            </a:r>
            <a:r>
              <a:rPr lang="zh-CN" altLang="en-US" sz="1500"/>
              <a:t> </a:t>
            </a:r>
            <a:r>
              <a:rPr lang="en-US" altLang="zh-CN" sz="1500"/>
              <a:t>data.</a:t>
            </a:r>
          </a:p>
          <a:p>
            <a:endParaRPr lang="zh-CN" altLang="en-US" sz="15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5CBCC7-3CA5-6D42-80BF-4743EC7DBA41}"/>
              </a:ext>
            </a:extLst>
          </p:cNvPr>
          <p:cNvSpPr>
            <a:spLocks noGrp="1"/>
          </p:cNvSpPr>
          <p:nvPr>
            <p:ph type="title"/>
          </p:nvPr>
        </p:nvSpPr>
        <p:spPr/>
        <p:txBody>
          <a:bodyPr/>
          <a:lstStyle/>
          <a:p>
            <a:r>
              <a:rPr kumimoji="1" lang="en-US" altLang="zh-CN" dirty="0"/>
              <a:t>Read/Write</a:t>
            </a:r>
            <a:r>
              <a:rPr kumimoji="1" lang="zh-CN" altLang="en-US" dirty="0"/>
              <a:t> </a:t>
            </a:r>
            <a:r>
              <a:rPr kumimoji="1" lang="en-US" altLang="zh-CN" dirty="0"/>
              <a:t>preamble/</a:t>
            </a:r>
            <a:r>
              <a:rPr kumimoji="1" lang="en-US" altLang="zh-CN" dirty="0" err="1"/>
              <a:t>postamble</a:t>
            </a:r>
            <a:endParaRPr kumimoji="1" lang="zh-CN" altLang="en-US" dirty="0"/>
          </a:p>
        </p:txBody>
      </p:sp>
      <p:sp>
        <p:nvSpPr>
          <p:cNvPr id="3" name="内容占位符 2">
            <a:extLst>
              <a:ext uri="{FF2B5EF4-FFF2-40B4-BE49-F238E27FC236}">
                <a16:creationId xmlns:a16="http://schemas.microsoft.com/office/drawing/2014/main" id="{9FC9AFAD-2125-C143-8A1F-F475B5ED88AC}"/>
              </a:ext>
            </a:extLst>
          </p:cNvPr>
          <p:cNvSpPr>
            <a:spLocks noGrp="1"/>
          </p:cNvSpPr>
          <p:nvPr>
            <p:ph idx="1"/>
          </p:nvPr>
        </p:nvSpPr>
        <p:spPr/>
        <p:txBody>
          <a:bodyPr/>
          <a:lstStyle/>
          <a:p>
            <a:r>
              <a:rPr lang="en-US" altLang="zh-CN" dirty="0"/>
              <a:t>Dram</a:t>
            </a:r>
            <a:r>
              <a:rPr lang="zh-CN" altLang="en-US" dirty="0"/>
              <a:t> </a:t>
            </a:r>
            <a:r>
              <a:rPr lang="en-US" altLang="zh-CN" dirty="0"/>
              <a:t>Controller or DRAM needs to check</a:t>
            </a:r>
            <a:r>
              <a:rPr lang="zh-CN" altLang="en-US" dirty="0"/>
              <a:t> </a:t>
            </a:r>
            <a:r>
              <a:rPr lang="en-US" altLang="zh-CN" dirty="0"/>
              <a:t>it</a:t>
            </a:r>
            <a:r>
              <a:rPr lang="zh-CN" altLang="en-US" dirty="0"/>
              <a:t> </a:t>
            </a:r>
            <a:r>
              <a:rPr lang="en-US" altLang="zh-CN" dirty="0"/>
              <a:t>for</a:t>
            </a:r>
            <a:r>
              <a:rPr lang="zh-CN" altLang="en-US" dirty="0"/>
              <a:t> </a:t>
            </a:r>
            <a:r>
              <a:rPr lang="en-US" altLang="zh-CN" dirty="0"/>
              <a:t>correct</a:t>
            </a:r>
            <a:r>
              <a:rPr lang="zh-CN" altLang="en-US" dirty="0"/>
              <a:t> </a:t>
            </a:r>
            <a:r>
              <a:rPr lang="en-US" altLang="zh-CN" dirty="0"/>
              <a:t>read</a:t>
            </a:r>
            <a:r>
              <a:rPr lang="zh-CN" altLang="en-US" dirty="0"/>
              <a:t> </a:t>
            </a:r>
            <a:r>
              <a:rPr lang="en-US" altLang="zh-CN" dirty="0"/>
              <a:t>or</a:t>
            </a:r>
            <a:r>
              <a:rPr lang="zh-CN" altLang="en-US" dirty="0"/>
              <a:t> </a:t>
            </a:r>
            <a:r>
              <a:rPr lang="en-US" altLang="zh-CN" dirty="0"/>
              <a:t>write.</a:t>
            </a:r>
          </a:p>
          <a:p>
            <a:r>
              <a:rPr lang="zh-CN" altLang="zh-CN" dirty="0"/>
              <a:t>The preamble portion provides a timing window for the receiving device to enable its data capture circuitry while a known/valid level is present on the strobe sig- nal, thus avoiding false triggers of the capture circuit. </a:t>
            </a:r>
          </a:p>
          <a:p>
            <a:endParaRPr lang="en-US" altLang="zh-CN" dirty="0"/>
          </a:p>
          <a:p>
            <a:endParaRPr kumimoji="1" lang="zh-CN" altLang="en-US" dirty="0"/>
          </a:p>
        </p:txBody>
      </p:sp>
      <p:pic>
        <p:nvPicPr>
          <p:cNvPr id="2050" name="Picture 2" descr="READ &#10;Preanble &#10;Postanble &#10;DQS +1- &#10;Read Data &#10;Host Controller &#10;must detect &#10;preamble &#10;Transition between preamble &#10;and post amble may mt even &#10;be seen &#10;READ &#10;Preanble &#10;Host controller must detect preambb &#10;immediately foloWng post amble &#10;Detect DQS &#10;transitions &#10;and capture &#10;data at 900 &#10;phase points &#10;Requirs a&amp;ptive &#10;Delay Lock Loop &#10;(DLL) or otter &#10;means to do so &#10;Host controller must apply &#10;a dead-time to grevent &#10;f aÉe preamble &#10;detection &#10;Requfrs sq) a rate adaptive &#10;DLL or other mæns just for &#10;this back-to-back read case &#10;because DQS isn't guararteed &#10;to transition thrulgh zero &#10;crossing point ">
            <a:extLst>
              <a:ext uri="{FF2B5EF4-FFF2-40B4-BE49-F238E27FC236}">
                <a16:creationId xmlns:a16="http://schemas.microsoft.com/office/drawing/2014/main" id="{86AFD453-54F3-BF45-BFA7-4C7FC6EB4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067316"/>
            <a:ext cx="6911788" cy="3790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2861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8F7B49-51B7-D248-8569-9E9E07C07D8B}"/>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Recovery</a:t>
            </a:r>
            <a:endParaRPr kumimoji="1" lang="zh-CN" altLang="en-US" dirty="0"/>
          </a:p>
        </p:txBody>
      </p:sp>
      <p:sp>
        <p:nvSpPr>
          <p:cNvPr id="3" name="内容占位符 2">
            <a:extLst>
              <a:ext uri="{FF2B5EF4-FFF2-40B4-BE49-F238E27FC236}">
                <a16:creationId xmlns:a16="http://schemas.microsoft.com/office/drawing/2014/main" id="{D02B5659-844D-3440-881E-6CBCB87E97B1}"/>
              </a:ext>
            </a:extLst>
          </p:cNvPr>
          <p:cNvSpPr>
            <a:spLocks noGrp="1"/>
          </p:cNvSpPr>
          <p:nvPr>
            <p:ph idx="1"/>
          </p:nvPr>
        </p:nvSpPr>
        <p:spPr/>
        <p:txBody>
          <a:bodyPr/>
          <a:lstStyle/>
          <a:p>
            <a:r>
              <a:rPr lang="zh-CN" altLang="zh-CN" dirty="0"/>
              <a:t>The time interval between the termination of a write pulse and the initiation of a new cycle, this time interval being provided for the memory to recover from a write operation and operate correctly.</a:t>
            </a:r>
          </a:p>
          <a:p>
            <a:pPr lvl="1"/>
            <a:r>
              <a:rPr lang="zh-CN" altLang="zh-CN" dirty="0"/>
              <a:t>Write recovery time is the actual time interval between two signal events and is determined by the system in which the memory operates. A minimum value is specified that is the shortest interval for which correct operation of the memory is to be expected.</a:t>
            </a:r>
            <a:endParaRPr lang="en-US" altLang="zh-CN" dirty="0"/>
          </a:p>
          <a:p>
            <a:r>
              <a:rPr lang="zh-CN" altLang="zh-CN" dirty="0"/>
              <a:t>In highspeed SRAM, write recovery time is an important component of the write cycle time. It is defined as the time necessary to recover from the write cycle to the read state after the WE signal is disabled.</a:t>
            </a:r>
          </a:p>
          <a:p>
            <a:endParaRPr lang="zh-CN" altLang="zh-CN" dirty="0"/>
          </a:p>
          <a:p>
            <a:endParaRPr kumimoji="1" lang="zh-CN" altLang="en-US" dirty="0"/>
          </a:p>
        </p:txBody>
      </p:sp>
    </p:spTree>
    <p:extLst>
      <p:ext uri="{BB962C8B-B14F-4D97-AF65-F5344CB8AC3E}">
        <p14:creationId xmlns:p14="http://schemas.microsoft.com/office/powerpoint/2010/main" val="35066306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6E8E-35CC-5840-B2E8-1D156FBE05B1}"/>
              </a:ext>
            </a:extLst>
          </p:cNvPr>
          <p:cNvSpPr>
            <a:spLocks noGrp="1"/>
          </p:cNvSpPr>
          <p:nvPr>
            <p:ph type="title"/>
          </p:nvPr>
        </p:nvSpPr>
        <p:spPr/>
        <p:txBody>
          <a:bodyPr/>
          <a:lstStyle/>
          <a:p>
            <a:r>
              <a:rPr kumimoji="1" lang="en-US" altLang="zh-CN" dirty="0" err="1"/>
              <a:t>tFAW</a:t>
            </a:r>
            <a:endParaRPr kumimoji="1" lang="zh-CN" altLang="en-US" dirty="0"/>
          </a:p>
        </p:txBody>
      </p:sp>
      <p:sp>
        <p:nvSpPr>
          <p:cNvPr id="3" name="内容占位符 2">
            <a:extLst>
              <a:ext uri="{FF2B5EF4-FFF2-40B4-BE49-F238E27FC236}">
                <a16:creationId xmlns:a16="http://schemas.microsoft.com/office/drawing/2014/main" id="{23C2C1B1-77D1-C94A-BAE4-2EE3A0E238BB}"/>
              </a:ext>
            </a:extLst>
          </p:cNvPr>
          <p:cNvSpPr>
            <a:spLocks noGrp="1"/>
          </p:cNvSpPr>
          <p:nvPr>
            <p:ph idx="1"/>
          </p:nvPr>
        </p:nvSpPr>
        <p:spPr/>
        <p:txBody>
          <a:bodyPr/>
          <a:lstStyle/>
          <a:p>
            <a:r>
              <a:rPr lang="zh-CN" altLang="zh-CN" dirty="0"/>
              <a:t>If the consecutive read operations are falling each time in a different ROW within each bank than you have the activation problem kicking in each time. In order to avert a high current drain from the arrays you need to limit the number of consecutive bank activation over a rolling window of time. </a:t>
            </a:r>
          </a:p>
          <a:p>
            <a:endParaRPr kumimoji="1" lang="zh-CN" altLang="en-US" dirty="0"/>
          </a:p>
        </p:txBody>
      </p:sp>
    </p:spTree>
    <p:extLst>
      <p:ext uri="{BB962C8B-B14F-4D97-AF65-F5344CB8AC3E}">
        <p14:creationId xmlns:p14="http://schemas.microsoft.com/office/powerpoint/2010/main" val="28236960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E13CD-ED4A-B845-B04B-F35929E456FE}"/>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9</a:t>
            </a:r>
            <a:r>
              <a:rPr kumimoji="1" lang="zh-CN" altLang="en-US" dirty="0"/>
              <a:t> </a:t>
            </a:r>
            <a:r>
              <a:rPr kumimoji="1" lang="en-US" altLang="zh-CN" dirty="0" err="1"/>
              <a:t>tREFI</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07549A49-4B3D-AA40-92CF-574C10907911}"/>
              </a:ext>
            </a:extLst>
          </p:cNvPr>
          <p:cNvSpPr>
            <a:spLocks noGrp="1"/>
          </p:cNvSpPr>
          <p:nvPr>
            <p:ph idx="1"/>
          </p:nvPr>
        </p:nvSpPr>
        <p:spPr/>
        <p:txBody>
          <a:bodyPr/>
          <a:lstStyle/>
          <a:p>
            <a:r>
              <a:rPr kumimoji="1" lang="en-US" altLang="zh-CN" dirty="0" err="1"/>
              <a:t>tRFC</a:t>
            </a:r>
            <a:r>
              <a:rPr kumimoji="1" lang="zh-CN" altLang="en-US" dirty="0"/>
              <a:t> </a:t>
            </a:r>
            <a:r>
              <a:rPr kumimoji="1" lang="en-US" altLang="zh-CN" dirty="0"/>
              <a:t>min</a:t>
            </a:r>
            <a:r>
              <a:rPr kumimoji="1" lang="zh-CN" altLang="en-US" dirty="0"/>
              <a:t> </a:t>
            </a:r>
            <a:r>
              <a:rPr kumimoji="1" lang="en-US" altLang="zh-CN" dirty="0"/>
              <a:t>=</a:t>
            </a:r>
            <a:r>
              <a:rPr kumimoji="1" lang="zh-CN" altLang="en-US" dirty="0"/>
              <a:t> </a:t>
            </a:r>
            <a:r>
              <a:rPr kumimoji="1" lang="en-US" altLang="zh-CN" dirty="0"/>
              <a:t>350ns,</a:t>
            </a:r>
            <a:r>
              <a:rPr kumimoji="1" lang="zh-CN" altLang="en-US" dirty="0"/>
              <a:t> </a:t>
            </a:r>
            <a:r>
              <a:rPr kumimoji="1" lang="en-US" altLang="zh-CN" dirty="0" err="1"/>
              <a:t>tREFI</a:t>
            </a:r>
            <a:r>
              <a:rPr kumimoji="1" lang="zh-CN" altLang="en-US" dirty="0"/>
              <a:t> </a:t>
            </a:r>
            <a:r>
              <a:rPr kumimoji="1" lang="en-US" altLang="zh-CN" dirty="0"/>
              <a:t>min</a:t>
            </a:r>
            <a:r>
              <a:rPr kumimoji="1" lang="zh-CN" altLang="en-US" dirty="0"/>
              <a:t> </a:t>
            </a:r>
            <a:r>
              <a:rPr kumimoji="1" lang="en-US" altLang="zh-CN" dirty="0"/>
              <a:t>=</a:t>
            </a:r>
            <a:r>
              <a:rPr kumimoji="1" lang="zh-CN" altLang="en-US" dirty="0"/>
              <a:t> </a:t>
            </a:r>
            <a:r>
              <a:rPr kumimoji="1" lang="en-US" altLang="zh-CN" dirty="0"/>
              <a:t>3.9us.</a:t>
            </a:r>
          </a:p>
          <a:p>
            <a:r>
              <a:rPr kumimoji="1" lang="en-US" altLang="zh-CN" dirty="0"/>
              <a:t>3.9us</a:t>
            </a:r>
            <a:r>
              <a:rPr kumimoji="1" lang="zh-CN" altLang="en-US" dirty="0"/>
              <a:t> </a:t>
            </a:r>
            <a:r>
              <a:rPr kumimoji="1" lang="en-US" altLang="zh-CN" dirty="0"/>
              <a:t>/</a:t>
            </a:r>
            <a:r>
              <a:rPr kumimoji="1" lang="zh-CN" altLang="en-US" dirty="0"/>
              <a:t> </a:t>
            </a:r>
            <a:r>
              <a:rPr kumimoji="1" lang="en-US" altLang="zh-CN" dirty="0"/>
              <a:t>350ns</a:t>
            </a:r>
            <a:r>
              <a:rPr kumimoji="1" lang="zh-CN" altLang="en-US" dirty="0"/>
              <a:t> </a:t>
            </a:r>
            <a:r>
              <a:rPr kumimoji="1" lang="en-US" altLang="zh-CN" dirty="0"/>
              <a:t>=</a:t>
            </a:r>
            <a:r>
              <a:rPr kumimoji="1" lang="zh-CN" altLang="en-US" dirty="0"/>
              <a:t> </a:t>
            </a:r>
            <a:r>
              <a:rPr kumimoji="1" lang="en-US" altLang="zh-CN" dirty="0"/>
              <a:t>11.</a:t>
            </a:r>
          </a:p>
          <a:p>
            <a:r>
              <a:rPr kumimoji="1" lang="en-US" altLang="zh-CN" dirty="0"/>
              <a:t>9?</a:t>
            </a:r>
            <a:endParaRPr kumimoji="1" lang="zh-CN" altLang="en-US" dirty="0"/>
          </a:p>
        </p:txBody>
      </p:sp>
    </p:spTree>
    <p:extLst>
      <p:ext uri="{BB962C8B-B14F-4D97-AF65-F5344CB8AC3E}">
        <p14:creationId xmlns:p14="http://schemas.microsoft.com/office/powerpoint/2010/main" val="22828957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1959F-67F1-8547-9205-4919322B76B7}"/>
              </a:ext>
            </a:extLst>
          </p:cNvPr>
          <p:cNvSpPr>
            <a:spLocks noGrp="1"/>
          </p:cNvSpPr>
          <p:nvPr>
            <p:ph type="title"/>
          </p:nvPr>
        </p:nvSpPr>
        <p:spPr/>
        <p:txBody>
          <a:bodyPr/>
          <a:lstStyle/>
          <a:p>
            <a:r>
              <a:rPr kumimoji="1" lang="en-US" altLang="zh-CN" dirty="0"/>
              <a:t>Loopback</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1730FDFE-1C21-E747-893C-D3B199581FA5}"/>
              </a:ext>
            </a:extLst>
          </p:cNvPr>
          <p:cNvSpPr>
            <a:spLocks noGrp="1"/>
          </p:cNvSpPr>
          <p:nvPr>
            <p:ph idx="1"/>
          </p:nvPr>
        </p:nvSpPr>
        <p:spPr/>
        <p:txBody>
          <a:bodyPr/>
          <a:lstStyle/>
          <a:p>
            <a:r>
              <a:rPr kumimoji="1" lang="en-US" altLang="zh-CN" dirty="0"/>
              <a:t>DDR5.</a:t>
            </a:r>
            <a:endParaRPr kumimoji="1" lang="zh-CN" altLang="en-US" dirty="0"/>
          </a:p>
        </p:txBody>
      </p:sp>
    </p:spTree>
    <p:extLst>
      <p:ext uri="{BB962C8B-B14F-4D97-AF65-F5344CB8AC3E}">
        <p14:creationId xmlns:p14="http://schemas.microsoft.com/office/powerpoint/2010/main" val="1053863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BEE261-89C3-7D46-9EE8-03A476411F7F}"/>
              </a:ext>
            </a:extLst>
          </p:cNvPr>
          <p:cNvSpPr>
            <a:spLocks noGrp="1"/>
          </p:cNvSpPr>
          <p:nvPr>
            <p:ph type="title"/>
          </p:nvPr>
        </p:nvSpPr>
        <p:spPr/>
        <p:txBody>
          <a:bodyPr/>
          <a:lstStyle/>
          <a:p>
            <a:r>
              <a:rPr kumimoji="1" lang="en-US" altLang="zh-CN" dirty="0"/>
              <a:t>Target</a:t>
            </a:r>
            <a:r>
              <a:rPr kumimoji="1" lang="zh-CN" altLang="en-US" dirty="0"/>
              <a:t> </a:t>
            </a:r>
            <a:r>
              <a:rPr kumimoji="1" lang="en-US" altLang="zh-CN" dirty="0"/>
              <a:t>Row</a:t>
            </a:r>
            <a:r>
              <a:rPr kumimoji="1" lang="zh-CN" altLang="en-US" dirty="0"/>
              <a:t> </a:t>
            </a:r>
            <a:r>
              <a:rPr kumimoji="1" lang="en-US" altLang="zh-CN" dirty="0"/>
              <a:t>Refresh</a:t>
            </a:r>
            <a:endParaRPr kumimoji="1" lang="zh-CN" altLang="en-US" dirty="0"/>
          </a:p>
        </p:txBody>
      </p:sp>
      <p:sp>
        <p:nvSpPr>
          <p:cNvPr id="3" name="内容占位符 2">
            <a:extLst>
              <a:ext uri="{FF2B5EF4-FFF2-40B4-BE49-F238E27FC236}">
                <a16:creationId xmlns:a16="http://schemas.microsoft.com/office/drawing/2014/main" id="{54A042DF-7113-F84F-A9FE-A7A6211EDDA4}"/>
              </a:ext>
            </a:extLst>
          </p:cNvPr>
          <p:cNvSpPr>
            <a:spLocks noGrp="1"/>
          </p:cNvSpPr>
          <p:nvPr>
            <p:ph idx="1"/>
          </p:nvPr>
        </p:nvSpPr>
        <p:spPr/>
        <p:txBody>
          <a:bodyPr>
            <a:normAutofit fontScale="92500"/>
          </a:bodyPr>
          <a:lstStyle/>
          <a:p>
            <a:r>
              <a:rPr kumimoji="1" lang="en-US" altLang="zh-CN" dirty="0"/>
              <a:t>Row</a:t>
            </a:r>
            <a:r>
              <a:rPr kumimoji="1" lang="zh-CN" altLang="en-US" dirty="0"/>
              <a:t> </a:t>
            </a:r>
            <a:r>
              <a:rPr kumimoji="1" lang="en-US" altLang="zh-CN" dirty="0"/>
              <a:t>Hammer.</a:t>
            </a:r>
          </a:p>
          <a:p>
            <a:r>
              <a:rPr lang="zh-CN" altLang="zh-CN" dirty="0"/>
              <a:t>When a target row of a dynamic random access memory (DRAM) is activated too many times within a time period, the data stored at adjacent rows, which are physically adjacent to the target row, may be disturbed or lost. In particular, due to increasing density of DRAM design, the data stored at an adjacent row may be corrupted due to noise generated from the frequent activation of the target row.</a:t>
            </a:r>
          </a:p>
          <a:p>
            <a:r>
              <a:rPr lang="zh-CN" altLang="zh-CN" dirty="0"/>
              <a:t>Testing for TRR support: It should be possible to test whether a memory controller supports Target Row Refresh (TRR) and has it enabled. If TRR is enabled, then if we repeatedly activate two different rows, we should see a delay when the memory controller refreshes their four neighbouring rows.</a:t>
            </a:r>
            <a:endParaRPr lang="en-US" altLang="zh-CN" dirty="0"/>
          </a:p>
          <a:p>
            <a:r>
              <a:rPr lang="en-US" altLang="zh-CN" dirty="0"/>
              <a:t>LP4:</a:t>
            </a:r>
            <a:r>
              <a:rPr lang="zh-CN" altLang="en-US" dirty="0"/>
              <a:t> </a:t>
            </a:r>
            <a:r>
              <a:rPr lang="en-US" altLang="zh-CN" dirty="0"/>
              <a:t>MR24</a:t>
            </a:r>
            <a:endParaRPr lang="zh-CN" altLang="zh-CN" dirty="0"/>
          </a:p>
          <a:p>
            <a:endParaRPr kumimoji="1" lang="zh-CN" altLang="en-US" dirty="0"/>
          </a:p>
        </p:txBody>
      </p:sp>
    </p:spTree>
    <p:extLst>
      <p:ext uri="{BB962C8B-B14F-4D97-AF65-F5344CB8AC3E}">
        <p14:creationId xmlns:p14="http://schemas.microsoft.com/office/powerpoint/2010/main" val="25691816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27AF2-A972-7D45-888A-F54EF84C6D7F}"/>
              </a:ext>
            </a:extLst>
          </p:cNvPr>
          <p:cNvSpPr>
            <a:spLocks noGrp="1"/>
          </p:cNvSpPr>
          <p:nvPr>
            <p:ph type="title"/>
          </p:nvPr>
        </p:nvSpPr>
        <p:spPr/>
        <p:txBody>
          <a:bodyPr/>
          <a:lstStyle/>
          <a:p>
            <a:r>
              <a:rPr kumimoji="1" lang="en-US" altLang="zh-CN" dirty="0"/>
              <a:t>Read</a:t>
            </a:r>
            <a:r>
              <a:rPr kumimoji="1" lang="zh-CN" altLang="en-US" dirty="0"/>
              <a:t> </a:t>
            </a:r>
            <a:r>
              <a:rPr kumimoji="1" lang="en-US" altLang="zh-CN" dirty="0"/>
              <a:t>Mask</a:t>
            </a:r>
            <a:endParaRPr kumimoji="1" lang="zh-CN" altLang="en-US" dirty="0"/>
          </a:p>
        </p:txBody>
      </p:sp>
      <p:sp>
        <p:nvSpPr>
          <p:cNvPr id="3" name="内容占位符 2">
            <a:extLst>
              <a:ext uri="{FF2B5EF4-FFF2-40B4-BE49-F238E27FC236}">
                <a16:creationId xmlns:a16="http://schemas.microsoft.com/office/drawing/2014/main" id="{E47D6136-5508-1040-8C93-2941D9CB2DEB}"/>
              </a:ext>
            </a:extLst>
          </p:cNvPr>
          <p:cNvSpPr>
            <a:spLocks noGrp="1"/>
          </p:cNvSpPr>
          <p:nvPr>
            <p:ph idx="1"/>
          </p:nvPr>
        </p:nvSpPr>
        <p:spPr/>
        <p:txBody>
          <a:bodyPr/>
          <a:lstStyle/>
          <a:p>
            <a:r>
              <a:rPr kumimoji="1" lang="en-US" altLang="zh-CN" dirty="0"/>
              <a:t>SDR</a:t>
            </a:r>
            <a:r>
              <a:rPr kumimoji="1" lang="zh-CN" altLang="en-US" dirty="0"/>
              <a:t> </a:t>
            </a:r>
            <a:r>
              <a:rPr kumimoji="1" lang="en-US" altLang="zh-CN" dirty="0"/>
              <a:t>SDRAM</a:t>
            </a:r>
            <a:r>
              <a:rPr kumimoji="1" lang="zh-CN" altLang="en-US" dirty="0"/>
              <a:t> </a:t>
            </a:r>
            <a:r>
              <a:rPr kumimoji="1" lang="en-US" altLang="zh-CN" dirty="0"/>
              <a:t>uses</a:t>
            </a:r>
            <a:r>
              <a:rPr kumimoji="1" lang="zh-CN" altLang="en-US" dirty="0"/>
              <a:t> </a:t>
            </a:r>
            <a:r>
              <a:rPr kumimoji="1" lang="en-US" altLang="zh-CN" dirty="0"/>
              <a:t>Read</a:t>
            </a:r>
            <a:r>
              <a:rPr kumimoji="1" lang="zh-CN" altLang="en-US" dirty="0"/>
              <a:t> </a:t>
            </a:r>
            <a:r>
              <a:rPr kumimoji="1" lang="en-US" altLang="zh-CN" dirty="0"/>
              <a:t>Mask,</a:t>
            </a:r>
            <a:r>
              <a:rPr kumimoji="1" lang="zh-CN" altLang="en-US" dirty="0"/>
              <a:t> </a:t>
            </a:r>
            <a:r>
              <a:rPr kumimoji="1" lang="en-US" altLang="zh-CN" dirty="0"/>
              <a:t>it‘s</a:t>
            </a:r>
            <a:r>
              <a:rPr kumimoji="1" lang="zh-CN" altLang="en-US" dirty="0"/>
              <a:t> </a:t>
            </a:r>
            <a:r>
              <a:rPr kumimoji="1" lang="en-US" altLang="zh-CN" dirty="0"/>
              <a:t>phased</a:t>
            </a:r>
            <a:r>
              <a:rPr kumimoji="1" lang="zh-CN" altLang="en-US" dirty="0"/>
              <a:t> </a:t>
            </a:r>
            <a:r>
              <a:rPr kumimoji="1" lang="en-US" altLang="zh-CN" dirty="0"/>
              <a:t>out</a:t>
            </a:r>
            <a:r>
              <a:rPr kumimoji="1" lang="zh-CN" altLang="en-US" dirty="0"/>
              <a:t> </a:t>
            </a:r>
            <a:r>
              <a:rPr kumimoji="1" lang="en-US" altLang="zh-CN" dirty="0"/>
              <a:t>after</a:t>
            </a:r>
            <a:r>
              <a:rPr kumimoji="1" lang="zh-CN" altLang="en-US" dirty="0"/>
              <a:t> </a:t>
            </a:r>
            <a:r>
              <a:rPr kumimoji="1" lang="en-US" altLang="zh-CN" dirty="0"/>
              <a:t>DDR</a:t>
            </a:r>
            <a:r>
              <a:rPr kumimoji="1" lang="zh-CN" altLang="en-US" dirty="0"/>
              <a:t> </a:t>
            </a:r>
            <a:r>
              <a:rPr kumimoji="1" lang="en-US" altLang="zh-CN" dirty="0"/>
              <a:t>SDRAM.</a:t>
            </a:r>
            <a:endParaRPr kumimoji="1" lang="zh-CN" altLang="en-US" dirty="0"/>
          </a:p>
        </p:txBody>
      </p:sp>
    </p:spTree>
    <p:extLst>
      <p:ext uri="{BB962C8B-B14F-4D97-AF65-F5344CB8AC3E}">
        <p14:creationId xmlns:p14="http://schemas.microsoft.com/office/powerpoint/2010/main" val="37675369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33B1C-5CCC-A24A-9D34-738D225C3C05}"/>
              </a:ext>
            </a:extLst>
          </p:cNvPr>
          <p:cNvSpPr>
            <a:spLocks noGrp="1"/>
          </p:cNvSpPr>
          <p:nvPr>
            <p:ph type="title"/>
          </p:nvPr>
        </p:nvSpPr>
        <p:spPr/>
        <p:txBody>
          <a:bodyPr/>
          <a:lstStyle/>
          <a:p>
            <a:r>
              <a:rPr kumimoji="1" lang="en-US" altLang="zh-CN" dirty="0"/>
              <a:t>MRR/MRS</a:t>
            </a:r>
            <a:endParaRPr kumimoji="1" lang="zh-CN" altLang="en-US" dirty="0"/>
          </a:p>
        </p:txBody>
      </p:sp>
      <p:sp>
        <p:nvSpPr>
          <p:cNvPr id="3" name="内容占位符 2">
            <a:extLst>
              <a:ext uri="{FF2B5EF4-FFF2-40B4-BE49-F238E27FC236}">
                <a16:creationId xmlns:a16="http://schemas.microsoft.com/office/drawing/2014/main" id="{EC00B8AA-BEA0-3242-B806-FE958AE0F792}"/>
              </a:ext>
            </a:extLst>
          </p:cNvPr>
          <p:cNvSpPr>
            <a:spLocks noGrp="1"/>
          </p:cNvSpPr>
          <p:nvPr>
            <p:ph idx="1"/>
          </p:nvPr>
        </p:nvSpPr>
        <p:spPr/>
        <p:txBody>
          <a:bodyPr/>
          <a:lstStyle/>
          <a:p>
            <a:r>
              <a:rPr lang="en-US" altLang="zh-CN" dirty="0"/>
              <a:t>PC4:</a:t>
            </a:r>
            <a:r>
              <a:rPr lang="zh-CN" altLang="en-US" dirty="0"/>
              <a:t> </a:t>
            </a:r>
            <a:r>
              <a:rPr lang="zh-CN" altLang="zh-CN" dirty="0"/>
              <a:t>MRS Commands can be issued only when DRAM is at idle state. </a:t>
            </a:r>
            <a:endParaRPr lang="en-US" altLang="zh-CN" dirty="0"/>
          </a:p>
          <a:p>
            <a:r>
              <a:rPr lang="en-US" altLang="zh-CN" dirty="0"/>
              <a:t>LP3:</a:t>
            </a:r>
          </a:p>
          <a:p>
            <a:pPr lvl="1"/>
            <a:r>
              <a:rPr lang="en-US" altLang="zh-CN" dirty="0"/>
              <a:t>Idle/Active: can do MRR.</a:t>
            </a:r>
          </a:p>
          <a:p>
            <a:pPr lvl="1"/>
            <a:r>
              <a:rPr lang="en-US" altLang="zh-CN" dirty="0"/>
              <a:t>Idle:  can do MRW.</a:t>
            </a:r>
          </a:p>
          <a:p>
            <a:endParaRPr lang="zh-CN" altLang="zh-CN" dirty="0"/>
          </a:p>
          <a:p>
            <a:endParaRPr kumimoji="1" lang="zh-CN" altLang="en-US" dirty="0"/>
          </a:p>
        </p:txBody>
      </p:sp>
    </p:spTree>
    <p:extLst>
      <p:ext uri="{BB962C8B-B14F-4D97-AF65-F5344CB8AC3E}">
        <p14:creationId xmlns:p14="http://schemas.microsoft.com/office/powerpoint/2010/main" val="13971758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29A7A-0D22-8240-808B-BE391F4CAC1B}"/>
              </a:ext>
            </a:extLst>
          </p:cNvPr>
          <p:cNvSpPr>
            <a:spLocks noGrp="1"/>
          </p:cNvSpPr>
          <p:nvPr>
            <p:ph type="title"/>
          </p:nvPr>
        </p:nvSpPr>
        <p:spPr/>
        <p:txBody>
          <a:bodyPr/>
          <a:lstStyle/>
          <a:p>
            <a:r>
              <a:rPr kumimoji="1" lang="en-US" altLang="zh-CN" dirty="0"/>
              <a:t>Command</a:t>
            </a:r>
            <a:r>
              <a:rPr kumimoji="1" lang="zh-CN" altLang="en-US" dirty="0"/>
              <a:t> </a:t>
            </a:r>
            <a:r>
              <a:rPr kumimoji="1" lang="en-US" altLang="zh-CN" dirty="0"/>
              <a:t>Address</a:t>
            </a:r>
            <a:r>
              <a:rPr kumimoji="1" lang="zh-CN" altLang="en-US" dirty="0"/>
              <a:t> </a:t>
            </a:r>
            <a:r>
              <a:rPr kumimoji="1" lang="en-US" altLang="zh-CN" dirty="0"/>
              <a:t>Latency(CAL)</a:t>
            </a:r>
            <a:endParaRPr kumimoji="1" lang="zh-CN" altLang="en-US" dirty="0"/>
          </a:p>
        </p:txBody>
      </p:sp>
      <p:sp>
        <p:nvSpPr>
          <p:cNvPr id="3" name="内容占位符 2">
            <a:extLst>
              <a:ext uri="{FF2B5EF4-FFF2-40B4-BE49-F238E27FC236}">
                <a16:creationId xmlns:a16="http://schemas.microsoft.com/office/drawing/2014/main" id="{E62F09D7-7781-CD4C-9643-B3E063924956}"/>
              </a:ext>
            </a:extLst>
          </p:cNvPr>
          <p:cNvSpPr>
            <a:spLocks noGrp="1"/>
          </p:cNvSpPr>
          <p:nvPr>
            <p:ph idx="1"/>
          </p:nvPr>
        </p:nvSpPr>
        <p:spPr/>
        <p:txBody>
          <a:bodyPr/>
          <a:lstStyle/>
          <a:p>
            <a:r>
              <a:rPr lang="zh-CN" altLang="zh-CN" dirty="0"/>
              <a:t>DDR4 also offers programmable Command-to-Address Latency that can be used to improve system power efficiency. </a:t>
            </a:r>
          </a:p>
          <a:p>
            <a:endParaRPr kumimoji="1" lang="zh-CN" altLang="en-US" dirty="0"/>
          </a:p>
        </p:txBody>
      </p:sp>
    </p:spTree>
    <p:extLst>
      <p:ext uri="{BB962C8B-B14F-4D97-AF65-F5344CB8AC3E}">
        <p14:creationId xmlns:p14="http://schemas.microsoft.com/office/powerpoint/2010/main" val="14244341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AD305-0DD1-2B4C-B482-55B447A1A01D}"/>
              </a:ext>
            </a:extLst>
          </p:cNvPr>
          <p:cNvSpPr>
            <a:spLocks noGrp="1"/>
          </p:cNvSpPr>
          <p:nvPr>
            <p:ph type="title"/>
          </p:nvPr>
        </p:nvSpPr>
        <p:spPr/>
        <p:txBody>
          <a:bodyPr/>
          <a:lstStyle/>
          <a:p>
            <a:r>
              <a:rPr kumimoji="1" lang="en-US" altLang="zh-CN" dirty="0"/>
              <a:t>Additive</a:t>
            </a:r>
            <a:r>
              <a:rPr kumimoji="1" lang="zh-CN" altLang="en-US" dirty="0"/>
              <a:t> </a:t>
            </a:r>
            <a:r>
              <a:rPr kumimoji="1" lang="en-US" altLang="zh-CN" dirty="0"/>
              <a:t>Latency</a:t>
            </a:r>
            <a:endParaRPr kumimoji="1" lang="zh-CN" altLang="en-US" dirty="0"/>
          </a:p>
        </p:txBody>
      </p:sp>
      <p:sp>
        <p:nvSpPr>
          <p:cNvPr id="3" name="内容占位符 2">
            <a:extLst>
              <a:ext uri="{FF2B5EF4-FFF2-40B4-BE49-F238E27FC236}">
                <a16:creationId xmlns:a16="http://schemas.microsoft.com/office/drawing/2014/main" id="{FAA51669-92E2-BD41-BF4D-295550B896BA}"/>
              </a:ext>
            </a:extLst>
          </p:cNvPr>
          <p:cNvSpPr>
            <a:spLocks noGrp="1"/>
          </p:cNvSpPr>
          <p:nvPr>
            <p:ph idx="1"/>
          </p:nvPr>
        </p:nvSpPr>
        <p:spPr/>
        <p:txBody>
          <a:bodyPr/>
          <a:lstStyle/>
          <a:p>
            <a:r>
              <a:rPr lang="en-US" altLang="zh-CN" dirty="0"/>
              <a:t>First</a:t>
            </a:r>
            <a:r>
              <a:rPr lang="zh-CN" altLang="en-US" dirty="0"/>
              <a:t> </a:t>
            </a:r>
            <a:r>
              <a:rPr lang="en-US" altLang="zh-CN" dirty="0"/>
              <a:t>appear</a:t>
            </a:r>
            <a:r>
              <a:rPr lang="zh-CN" altLang="en-US" dirty="0"/>
              <a:t> </a:t>
            </a:r>
            <a:r>
              <a:rPr lang="en-US" altLang="zh-CN" dirty="0"/>
              <a:t>on</a:t>
            </a:r>
            <a:r>
              <a:rPr lang="zh-CN" altLang="en-US" dirty="0"/>
              <a:t> </a:t>
            </a:r>
            <a:r>
              <a:rPr lang="en-US" altLang="zh-CN" dirty="0"/>
              <a:t>DDR2.</a:t>
            </a:r>
          </a:p>
          <a:p>
            <a:r>
              <a:rPr lang="zh-CN" altLang="zh-CN" dirty="0"/>
              <a:t>Additive latency allows a read or write command to be issued immediately following the active command.</a:t>
            </a:r>
          </a:p>
          <a:p>
            <a:r>
              <a:rPr lang="zh-CN" altLang="zh-CN" dirty="0"/>
              <a:t>Allows ACTIVATE – READ/WRITE to be done together</a:t>
            </a:r>
            <a:r>
              <a:rPr lang="en-US" altLang="zh-CN" dirty="0"/>
              <a:t>.</a:t>
            </a:r>
            <a:r>
              <a:rPr lang="zh-CN" altLang="zh-CN" dirty="0"/>
              <a:t> </a:t>
            </a:r>
          </a:p>
          <a:p>
            <a:endParaRPr kumimoji="1" lang="zh-CN" altLang="en-US" dirty="0"/>
          </a:p>
        </p:txBody>
      </p:sp>
      <p:pic>
        <p:nvPicPr>
          <p:cNvPr id="2050" name="Picture 2" descr="3 &#10;Normal operation &#10;Posted CAS &#10;operation &#10;ACT &#10;ACT &#10;tRRD=2 &#10;tRRD22 &#10;post &#10;READ &#10;2 &#10;ACT &#10;tRCD-4 &#10;ACT &#10;tRCD=4 &#10;4 &#10;5 &#10;6 &#10;READ &#10;CL=4 &#10;7 &#10;8 &#10;Dout &#10;Dout &#10;9 &#10;READ &#10;Dout &#10;Dout Dour &#10;10 &#10;oout &#10;Dout &#10;Dou! &#10;Dout &#10;11 &#10;Dout &#10;Dou t &#10;12 &#10;13 &#10;One-dock delay to avoid &#10;conflict with read command &#10;ACT &#10;READ &#10;ACT &#10;Posted &#10;READ &#10;ACT &#10;Empty space &#10;occurs in data bus &#10;oout &#10;14 &#10;Oout Dout Dout &#10;Valid after &#10;Additive Latency &#10;Posted &#10;READ &#10;CL=4 &#10;Dout Dout Dout Dout &#10;RL=7 &#10;RL (Read Latency) &#10;AL (Addtive Latency) &#10;CL (ICAS Latency) &#10;BL (Burst Length) &#10;tRCD (Active to read or write command delay) &#10;tRRD (Active one bank to active other bank command delay) &#10;Figure 4-2 Overview of Posted CAS Operation (Read Operation) ">
            <a:extLst>
              <a:ext uri="{FF2B5EF4-FFF2-40B4-BE49-F238E27FC236}">
                <a16:creationId xmlns:a16="http://schemas.microsoft.com/office/drawing/2014/main" id="{9064FCA6-98D4-6147-9BF6-89F87568F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9433" y="3196061"/>
            <a:ext cx="5928286" cy="351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8562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1704</TotalTime>
  <Words>7787</Words>
  <Application>Microsoft Macintosh PowerPoint</Application>
  <PresentationFormat>宽屏</PresentationFormat>
  <Paragraphs>420</Paragraphs>
  <Slides>134</Slides>
  <Notes>4</Notes>
  <HiddenSlides>2</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134</vt:i4>
      </vt:variant>
    </vt:vector>
  </HeadingPairs>
  <TitlesOfParts>
    <vt:vector size="139" baseType="lpstr">
      <vt:lpstr>等线</vt:lpstr>
      <vt:lpstr>Arial</vt:lpstr>
      <vt:lpstr>Calibri</vt:lpstr>
      <vt:lpstr>Calibri Light</vt:lpstr>
      <vt:lpstr>Office 主题</vt:lpstr>
      <vt:lpstr>The History of DRAM Technology</vt:lpstr>
      <vt:lpstr> What's DRAM? </vt:lpstr>
      <vt:lpstr>SDR DDR QDR</vt:lpstr>
      <vt:lpstr>DDR or QDR of GDDR5X</vt:lpstr>
      <vt:lpstr>Why DRAM not use TDR/QDR?</vt:lpstr>
      <vt:lpstr>  </vt:lpstr>
      <vt:lpstr> Asynchronous DRAM </vt:lpstr>
      <vt:lpstr>  </vt:lpstr>
      <vt:lpstr> Dynamic </vt:lpstr>
      <vt:lpstr> Random Access Memory </vt:lpstr>
      <vt:lpstr>Different “Dram” Types</vt:lpstr>
      <vt:lpstr>GDDR</vt:lpstr>
      <vt:lpstr>Wide IO</vt:lpstr>
      <vt:lpstr>HBM</vt:lpstr>
      <vt:lpstr>HMC</vt:lpstr>
      <vt:lpstr>LPDDR2 S2/S4/N</vt:lpstr>
      <vt:lpstr>LPDDR E Series</vt:lpstr>
      <vt:lpstr>Commercial/Industrial/Automotive Grade</vt:lpstr>
      <vt:lpstr>Dram Innovation</vt:lpstr>
      <vt:lpstr>DDR -&gt; DDR2</vt:lpstr>
      <vt:lpstr>DRAM Pins</vt:lpstr>
      <vt:lpstr>VDD1/VPP</vt:lpstr>
      <vt:lpstr>Why Dram Core/IO Power are isolate?</vt:lpstr>
      <vt:lpstr>So many power pins?</vt:lpstr>
      <vt:lpstr> Clock Synchronous vs Source Synchronous </vt:lpstr>
      <vt:lpstr>Why CK is differential?</vt:lpstr>
      <vt:lpstr> Output Enable </vt:lpstr>
      <vt:lpstr>CKE</vt:lpstr>
      <vt:lpstr>SDR CA vs DDR CA</vt:lpstr>
      <vt:lpstr>Why are CA pin and DQ pin seperate?</vt:lpstr>
      <vt:lpstr>SDR DDR IO Interface</vt:lpstr>
      <vt:lpstr>Where does DQS come from?</vt:lpstr>
      <vt:lpstr>If no DQS...</vt:lpstr>
      <vt:lpstr>Why 1 DQS matches 8 DQ?</vt:lpstr>
      <vt:lpstr>RDQS/TDQS</vt:lpstr>
      <vt:lpstr>Why TDQS?</vt:lpstr>
      <vt:lpstr>DQS-DQ Edge Aligned vs Center Aligned</vt:lpstr>
      <vt:lpstr>Why DQ not differential?</vt:lpstr>
      <vt:lpstr>Data Mask(DM)</vt:lpstr>
      <vt:lpstr>Reset Pin</vt:lpstr>
      <vt:lpstr>Synchronous Reset vs Asynchronous Reset</vt:lpstr>
      <vt:lpstr>CPU Data Width == Dram Data Width?</vt:lpstr>
      <vt:lpstr>x4 x8 x16</vt:lpstr>
      <vt:lpstr>The fullname of ZQ </vt:lpstr>
      <vt:lpstr>Why is ZQ resister 240 ohm?</vt:lpstr>
      <vt:lpstr>Multi Channel</vt:lpstr>
      <vt:lpstr>Where does Rank come from?</vt:lpstr>
      <vt:lpstr>Multi Rank</vt:lpstr>
      <vt:lpstr>Where does Bank come from?</vt:lpstr>
      <vt:lpstr>Why 8 banks occurs in LP3/LP4?</vt:lpstr>
      <vt:lpstr>Sense Amplifier/Row buffer</vt:lpstr>
      <vt:lpstr>Row buffers act as a cache within DRAM</vt:lpstr>
      <vt:lpstr> How to select Page Size? </vt:lpstr>
      <vt:lpstr>Prefetch</vt:lpstr>
      <vt:lpstr>2n prefetch for READ and WRITE</vt:lpstr>
      <vt:lpstr>Burst Length</vt:lpstr>
      <vt:lpstr>Burst Interleave</vt:lpstr>
      <vt:lpstr>Burst Terminate</vt:lpstr>
      <vt:lpstr>Where does Bank Group come from?</vt:lpstr>
      <vt:lpstr>Bank Group</vt:lpstr>
      <vt:lpstr> No Bank Group vs Bank Group </vt:lpstr>
      <vt:lpstr> tCCD_L vs tCCD_S </vt:lpstr>
      <vt:lpstr>Bank Interleave</vt:lpstr>
      <vt:lpstr>Advantage of bank interleave</vt:lpstr>
      <vt:lpstr>BC4</vt:lpstr>
      <vt:lpstr>BC4 benifits in multi-rank system</vt:lpstr>
      <vt:lpstr>FSP</vt:lpstr>
      <vt:lpstr>DLL</vt:lpstr>
      <vt:lpstr>Byte Mode(LP4)</vt:lpstr>
      <vt:lpstr>Why Dram Freq 2667 not 2777?</vt:lpstr>
      <vt:lpstr>What’s the initialized data of DRAM?</vt:lpstr>
      <vt:lpstr>Dynamic ODT</vt:lpstr>
      <vt:lpstr>ODT Park</vt:lpstr>
      <vt:lpstr>Power Consumption of ODT</vt:lpstr>
      <vt:lpstr>Only one ODT of two ranks</vt:lpstr>
      <vt:lpstr>ODT when power down</vt:lpstr>
      <vt:lpstr>VDDQ Termination vs VSSQ Termination</vt:lpstr>
      <vt:lpstr>IO</vt:lpstr>
      <vt:lpstr> Dram Package </vt:lpstr>
      <vt:lpstr>A Die? B Die?</vt:lpstr>
      <vt:lpstr> DIMM </vt:lpstr>
      <vt:lpstr> The Types of DIMM </vt:lpstr>
      <vt:lpstr>SIP</vt:lpstr>
      <vt:lpstr>Lead-Free and RoHS</vt:lpstr>
      <vt:lpstr>Dram State Diagram</vt:lpstr>
      <vt:lpstr>Dram Features</vt:lpstr>
      <vt:lpstr>Why dram needs training?</vt:lpstr>
      <vt:lpstr>Drive Strength</vt:lpstr>
      <vt:lpstr>Precharge</vt:lpstr>
      <vt:lpstr>Read/Write preamble/postamble</vt:lpstr>
      <vt:lpstr>Write Recovery</vt:lpstr>
      <vt:lpstr>tFAW</vt:lpstr>
      <vt:lpstr>Why 9 tREFI?</vt:lpstr>
      <vt:lpstr>Loopback Mode</vt:lpstr>
      <vt:lpstr>Target Row Refresh</vt:lpstr>
      <vt:lpstr>Read Mask</vt:lpstr>
      <vt:lpstr>MRR/MRS</vt:lpstr>
      <vt:lpstr>Command Address Latency(CAL)</vt:lpstr>
      <vt:lpstr>Additive Latency</vt:lpstr>
      <vt:lpstr>Read Leveling</vt:lpstr>
      <vt:lpstr>Write Leveling</vt:lpstr>
      <vt:lpstr>Burst Interrupt</vt:lpstr>
      <vt:lpstr>ECC</vt:lpstr>
      <vt:lpstr>Deep Sleep Mode</vt:lpstr>
      <vt:lpstr>Write X</vt:lpstr>
      <vt:lpstr>DVFS</vt:lpstr>
      <vt:lpstr>WCK</vt:lpstr>
      <vt:lpstr>Clock Stop Mode</vt:lpstr>
      <vt:lpstr>Clock Stop Mode(Cont.)</vt:lpstr>
      <vt:lpstr>Test Mode</vt:lpstr>
      <vt:lpstr>Connectivity Test Mode</vt:lpstr>
      <vt:lpstr>Uncontrolled Power Off</vt:lpstr>
      <vt:lpstr>Per DRAM Addressability</vt:lpstr>
      <vt:lpstr>Gear Down Mode</vt:lpstr>
      <vt:lpstr>Write CRC</vt:lpstr>
      <vt:lpstr>Command/Address Parity</vt:lpstr>
      <vt:lpstr>Multi Purpose Register</vt:lpstr>
      <vt:lpstr>Multi Purpose Register(Cont.)</vt:lpstr>
      <vt:lpstr>All Bank Refresh vs Per Bank Refresh</vt:lpstr>
      <vt:lpstr>PASR</vt:lpstr>
      <vt:lpstr>TCSR</vt:lpstr>
      <vt:lpstr>ASR SRT</vt:lpstr>
      <vt:lpstr>Fine Granularity Refresh</vt:lpstr>
      <vt:lpstr>Self Refresh Abort</vt:lpstr>
      <vt:lpstr>Fly-By Topology</vt:lpstr>
      <vt:lpstr>DBI</vt:lpstr>
      <vt:lpstr>Power Down Mode</vt:lpstr>
      <vt:lpstr>DPD(Deep Power Down)</vt:lpstr>
      <vt:lpstr> IDD </vt:lpstr>
      <vt:lpstr>Illegal operation or timing</vt:lpstr>
      <vt:lpstr>AXI</vt:lpstr>
      <vt:lpstr>Cache Line</vt:lpstr>
      <vt:lpstr>Bit Flip will cause crash?</vt:lpstr>
      <vt:lpstr> Reference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History of DRAM Technology</dc:title>
  <dc:creator>Chen Xi</dc:creator>
  <cp:lastModifiedBy>Chen Xi</cp:lastModifiedBy>
  <cp:revision>83</cp:revision>
  <dcterms:created xsi:type="dcterms:W3CDTF">2020-05-02T07:56:59Z</dcterms:created>
  <dcterms:modified xsi:type="dcterms:W3CDTF">2020-05-03T12:21:07Z</dcterms:modified>
</cp:coreProperties>
</file>